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333" r:id="rId3"/>
    <p:sldId id="336" r:id="rId4"/>
    <p:sldId id="335" r:id="rId5"/>
    <p:sldId id="337" r:id="rId6"/>
    <p:sldId id="340" r:id="rId7"/>
    <p:sldId id="338" r:id="rId8"/>
    <p:sldId id="339" r:id="rId9"/>
    <p:sldId id="341" r:id="rId10"/>
    <p:sldId id="342" r:id="rId11"/>
    <p:sldId id="343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34" r:id="rId22"/>
    <p:sldId id="288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85F4"/>
    <a:srgbClr val="EA4335"/>
    <a:srgbClr val="34A853"/>
    <a:srgbClr val="FABC05"/>
    <a:srgbClr val="2EA74E"/>
    <a:srgbClr val="EA4234"/>
    <a:srgbClr val="FEFEFE"/>
    <a:srgbClr val="C10101"/>
    <a:srgbClr val="FFFFFF"/>
    <a:srgbClr val="010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66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C3375-4577-4BCB-886B-A242443E65AC}" type="datetimeFigureOut">
              <a:rPr lang="it-IT" smtClean="0"/>
              <a:pPr/>
              <a:t>21/03/2016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1A018-4406-4B43-B0A7-620A49570A8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1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21A018-4406-4B43-B0A7-620A49570A80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55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651870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227934"/>
            <a:ext cx="6400800" cy="50405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152E-323F-479F-AF3E-0327E875EA32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5AC7-9D65-43F9-80E6-F5B7FBD6E77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9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95736" y="205979"/>
            <a:ext cx="6491064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195736" y="1200151"/>
            <a:ext cx="6491064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152E-323F-479F-AF3E-0327E875EA32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5AC7-9D65-43F9-80E6-F5B7FBD6E77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37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55526"/>
            <a:ext cx="8229600" cy="85725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91630"/>
            <a:ext cx="8229600" cy="310299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152E-323F-479F-AF3E-0327E875EA32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5AC7-9D65-43F9-80E6-F5B7FBD6E77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4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8152E-323F-479F-AF3E-0327E875EA32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55AC7-9D65-43F9-80E6-F5B7FBD6E77B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9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ntoniotodaro03@gmail.com" TargetMode="External"/><Relationship Id="rId5" Type="http://schemas.openxmlformats.org/officeDocument/2006/relationships/hyperlink" Target="mailto:vicario@icverdellino.gov.it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eapertesulweb.crowdmap.com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1840" y="4788150"/>
            <a:ext cx="2560320" cy="322112"/>
          </a:xfrm>
        </p:spPr>
        <p:txBody>
          <a:bodyPr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60475" algn="l"/>
              </a:tabLst>
            </a:pPr>
            <a:r>
              <a:rPr lang="it-IT" sz="1200" dirty="0" smtClean="0">
                <a:solidFill>
                  <a:srgbClr val="4F227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Antonio  Todaro</a:t>
            </a:r>
            <a:endParaRPr lang="it-IT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magine 4" descr="A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586" y="4000510"/>
            <a:ext cx="857256" cy="8572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5800" y="4131908"/>
            <a:ext cx="7772400" cy="685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  <a:tabLst>
                <a:tab pos="1260475" algn="l"/>
              </a:tabLst>
            </a:pPr>
            <a:r>
              <a:rPr lang="en-GB" sz="2800" b="1" dirty="0" smtClean="0">
                <a:solidFill>
                  <a:srgbClr val="4F2270"/>
                </a:solidFill>
                <a:ea typeface="Calibri" pitchFamily="34" charset="0"/>
                <a:cs typeface="Times New Roman" pitchFamily="18" charset="0"/>
              </a:rPr>
              <a:t>“</a:t>
            </a:r>
            <a:r>
              <a:rPr lang="en-GB" sz="2800" b="1" dirty="0" smtClean="0">
                <a:solidFill>
                  <a:srgbClr val="4F227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Il </a:t>
            </a:r>
            <a:r>
              <a:rPr lang="en-GB" sz="2800" b="1" dirty="0" err="1" smtClean="0">
                <a:solidFill>
                  <a:srgbClr val="4F227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Sito</a:t>
            </a:r>
            <a:r>
              <a:rPr lang="en-GB" sz="2800" b="1" dirty="0" smtClean="0">
                <a:solidFill>
                  <a:srgbClr val="4F227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 Web del </a:t>
            </a:r>
            <a:r>
              <a:rPr lang="en-GB" sz="2800" b="1" dirty="0" err="1" smtClean="0">
                <a:solidFill>
                  <a:srgbClr val="4F227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docente</a:t>
            </a:r>
            <a:r>
              <a:rPr lang="en-GB" sz="2800" b="1" dirty="0" smtClean="0">
                <a:solidFill>
                  <a:srgbClr val="4F2270"/>
                </a:solidFill>
                <a:ea typeface="Calibri" pitchFamily="34" charset="0"/>
                <a:cs typeface="Times New Roman" pitchFamily="18" charset="0"/>
              </a:rPr>
              <a:t>”</a:t>
            </a:r>
          </a:p>
          <a:p>
            <a:pPr eaLnBrk="0" fontAlgn="base" hangingPunct="0">
              <a:spcAft>
                <a:spcPct val="0"/>
              </a:spcAft>
              <a:tabLst>
                <a:tab pos="1260475" algn="l"/>
              </a:tabLst>
            </a:pPr>
            <a:r>
              <a:rPr lang="en-GB" sz="1200" b="1" dirty="0" smtClean="0">
                <a:solidFill>
                  <a:srgbClr val="4F2270"/>
                </a:solidFill>
                <a:latin typeface="Arial" pitchFamily="34" charset="0"/>
                <a:cs typeface="Times New Roman" pitchFamily="18" charset="0"/>
              </a:rPr>
              <a:t>prima parte</a:t>
            </a:r>
            <a:endParaRPr lang="en-GB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i.creativecommons.org/l/by-nc-sa/4.0/88x3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271" y="4788150"/>
            <a:ext cx="838200" cy="295275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3549843"/>
            <a:ext cx="7772400" cy="685899"/>
          </a:xfrm>
        </p:spPr>
        <p:txBody>
          <a:bodyPr>
            <a:noAutofit/>
          </a:bodyPr>
          <a:lstStyle/>
          <a:p>
            <a:pPr eaLnBrk="0" fontAlgn="base" hangingPunct="0">
              <a:spcAft>
                <a:spcPct val="0"/>
              </a:spcAft>
              <a:tabLst>
                <a:tab pos="1260475" algn="l"/>
              </a:tabLst>
            </a:pPr>
            <a:r>
              <a:rPr lang="it-IT" sz="1800" b="1" dirty="0">
                <a:solidFill>
                  <a:srgbClr val="4F2270"/>
                </a:solidFill>
                <a:cs typeface="Times New Roman" pitchFamily="18" charset="0"/>
              </a:rPr>
              <a:t>Insegnare digitale: la didattica </a:t>
            </a:r>
            <a:r>
              <a:rPr lang="it-IT" sz="1800" b="1" dirty="0" err="1">
                <a:solidFill>
                  <a:srgbClr val="4F2270"/>
                </a:solidFill>
                <a:cs typeface="Times New Roman" pitchFamily="18" charset="0"/>
              </a:rPr>
              <a:t>flipped</a:t>
            </a:r>
            <a:r>
              <a:rPr lang="it-IT" sz="1800" b="1" dirty="0">
                <a:solidFill>
                  <a:srgbClr val="4F2270"/>
                </a:solidFill>
                <a:cs typeface="Times New Roman" pitchFamily="18" charset="0"/>
              </a:rPr>
              <a:t> e gli strumenti digitali a supporto della didattica capovolta</a:t>
            </a:r>
            <a:endParaRPr lang="en-GB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5967309" y="1855894"/>
            <a:ext cx="589280" cy="487680"/>
          </a:xfrm>
          <a:prstGeom prst="roundRect">
            <a:avLst/>
          </a:prstGeom>
          <a:solidFill>
            <a:srgbClr val="6C09CE"/>
          </a:solidFill>
          <a:ln>
            <a:solidFill>
              <a:srgbClr val="6C09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22Mar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75488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341190"/>
            <a:ext cx="219075" cy="222250"/>
          </a:xfrm>
          <a:prstGeom prst="ellipse">
            <a:avLst/>
          </a:prstGeom>
          <a:solidFill>
            <a:srgbClr val="2EA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267649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Helvetica Neue"/>
              </a:rPr>
              <a:t>Il tema grafico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5" t="28745" r="2246"/>
          <a:stretch/>
        </p:blipFill>
        <p:spPr>
          <a:xfrm>
            <a:off x="638175" y="1628628"/>
            <a:ext cx="5725256" cy="2256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Rettangolo 17"/>
          <p:cNvSpPr/>
          <p:nvPr/>
        </p:nvSpPr>
        <p:spPr>
          <a:xfrm>
            <a:off x="6572981" y="2092261"/>
            <a:ext cx="22852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 smtClean="0">
                <a:solidFill>
                  <a:srgbClr val="000000"/>
                </a:solidFill>
                <a:latin typeface="Helvetica Neue"/>
              </a:rPr>
              <a:t>Si tratta di una scelta assolutamente personale ma la sobrietà della scelta potrebbe risultare interessante per un numero maggiore di persone…</a:t>
            </a:r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6080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2EA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104619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Helvetica Neue"/>
              </a:rPr>
              <a:t>Riempire il vuoto!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69443" y="1353612"/>
            <a:ext cx="26510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 smtClean="0">
                <a:solidFill>
                  <a:srgbClr val="000000"/>
                </a:solidFill>
                <a:latin typeface="Helvetica Neue"/>
              </a:rPr>
              <a:t>Creato </a:t>
            </a:r>
            <a:r>
              <a:rPr lang="it-IT" sz="1200" i="1" dirty="0">
                <a:solidFill>
                  <a:srgbClr val="000000"/>
                </a:solidFill>
                <a:latin typeface="Helvetica Neue"/>
              </a:rPr>
              <a:t>il sito </a:t>
            </a:r>
            <a:r>
              <a:rPr lang="it-IT" sz="1200" i="1" dirty="0" smtClean="0">
                <a:solidFill>
                  <a:srgbClr val="000000"/>
                </a:solidFill>
                <a:latin typeface="Helvetica Neue"/>
              </a:rPr>
              <a:t>web, la prima sensazione è di smarrimento: il sito è VUOTO!</a:t>
            </a:r>
          </a:p>
        </p:txBody>
      </p:sp>
      <p:sp>
        <p:nvSpPr>
          <p:cNvPr id="10" name="Rettangolo 9"/>
          <p:cNvSpPr/>
          <p:nvPr/>
        </p:nvSpPr>
        <p:spPr>
          <a:xfrm>
            <a:off x="6096000" y="365591"/>
            <a:ext cx="2901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Impariamo a conoscere i comandi per l'inserimento dei contenuti e la gestione del sito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3" y="1992855"/>
            <a:ext cx="2444410" cy="163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4" name="Connettore 1 13"/>
          <p:cNvCxnSpPr/>
          <p:nvPr/>
        </p:nvCxnSpPr>
        <p:spPr>
          <a:xfrm>
            <a:off x="2713404" y="911695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" t="11104" r="4988" b="11311"/>
          <a:stretch/>
        </p:blipFill>
        <p:spPr>
          <a:xfrm>
            <a:off x="4330995" y="1340726"/>
            <a:ext cx="3331535" cy="347330"/>
          </a:xfrm>
          <a:prstGeom prst="rect">
            <a:avLst/>
          </a:prstGeom>
        </p:spPr>
      </p:pic>
      <p:sp>
        <p:nvSpPr>
          <p:cNvPr id="8" name="Rettangolo arrotondato 7"/>
          <p:cNvSpPr/>
          <p:nvPr/>
        </p:nvSpPr>
        <p:spPr>
          <a:xfrm>
            <a:off x="3005469" y="2259641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 smtClean="0">
                <a:solidFill>
                  <a:srgbClr val="0070C0"/>
                </a:solidFill>
              </a:rPr>
              <a:t>Pulsante per la modifica della pagina</a:t>
            </a:r>
            <a:endParaRPr lang="it-IT" sz="1200" dirty="0">
              <a:solidFill>
                <a:srgbClr val="0070C0"/>
              </a:solidFill>
            </a:endParaRPr>
          </a:p>
        </p:txBody>
      </p:sp>
      <p:cxnSp>
        <p:nvCxnSpPr>
          <p:cNvPr id="11" name="Connettore 4 10"/>
          <p:cNvCxnSpPr>
            <a:endCxn id="8" idx="3"/>
          </p:cNvCxnSpPr>
          <p:nvPr/>
        </p:nvCxnSpPr>
        <p:spPr>
          <a:xfrm rot="5400000">
            <a:off x="4244656" y="1972058"/>
            <a:ext cx="916148" cy="234727"/>
          </a:xfrm>
          <a:prstGeom prst="bentConnector2">
            <a:avLst/>
          </a:prstGeom>
          <a:ln w="12700">
            <a:solidFill>
              <a:srgbClr val="EA423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arrotondato 24"/>
          <p:cNvSpPr/>
          <p:nvPr/>
        </p:nvSpPr>
        <p:spPr>
          <a:xfrm>
            <a:off x="3005469" y="2887738"/>
            <a:ext cx="1579897" cy="575707"/>
          </a:xfrm>
          <a:prstGeom prst="roundRect">
            <a:avLst/>
          </a:prstGeom>
          <a:noFill/>
          <a:ln>
            <a:solidFill>
              <a:srgbClr val="4285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 smtClean="0">
                <a:solidFill>
                  <a:srgbClr val="0070C0"/>
                </a:solidFill>
              </a:rPr>
              <a:t>Pulsante per aggiungere pagine</a:t>
            </a:r>
            <a:endParaRPr lang="it-IT" sz="1200" dirty="0">
              <a:solidFill>
                <a:srgbClr val="0070C0"/>
              </a:solidFill>
            </a:endParaRPr>
          </a:p>
        </p:txBody>
      </p:sp>
      <p:sp>
        <p:nvSpPr>
          <p:cNvPr id="26" name="Rettangolo arrotondato 25"/>
          <p:cNvSpPr/>
          <p:nvPr/>
        </p:nvSpPr>
        <p:spPr>
          <a:xfrm>
            <a:off x="3005469" y="3515835"/>
            <a:ext cx="1579897" cy="575707"/>
          </a:xfrm>
          <a:prstGeom prst="roundRect">
            <a:avLst/>
          </a:prstGeom>
          <a:noFill/>
          <a:ln>
            <a:solidFill>
              <a:srgbClr val="FABC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 smtClean="0">
                <a:solidFill>
                  <a:srgbClr val="0070C0"/>
                </a:solidFill>
              </a:rPr>
              <a:t>Pulsante "Altre Azioni"</a:t>
            </a:r>
            <a:endParaRPr lang="it-IT" sz="1200" dirty="0">
              <a:solidFill>
                <a:srgbClr val="0070C0"/>
              </a:solidFill>
            </a:endParaRPr>
          </a:p>
        </p:txBody>
      </p:sp>
      <p:sp>
        <p:nvSpPr>
          <p:cNvPr id="27" name="Rettangolo arrotondato 26"/>
          <p:cNvSpPr/>
          <p:nvPr/>
        </p:nvSpPr>
        <p:spPr>
          <a:xfrm>
            <a:off x="3005468" y="4143932"/>
            <a:ext cx="1579897" cy="575707"/>
          </a:xfrm>
          <a:prstGeom prst="roundRect">
            <a:avLst/>
          </a:prstGeom>
          <a:noFill/>
          <a:ln>
            <a:solidFill>
              <a:srgbClr val="2EA7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050" dirty="0" smtClean="0">
                <a:solidFill>
                  <a:srgbClr val="0070C0"/>
                </a:solidFill>
              </a:rPr>
              <a:t>Pulsante per la modifica delle impostazioni di condivisione</a:t>
            </a:r>
            <a:endParaRPr lang="it-IT" sz="1050" dirty="0">
              <a:solidFill>
                <a:srgbClr val="0070C0"/>
              </a:solidFill>
            </a:endParaRPr>
          </a:p>
        </p:txBody>
      </p:sp>
      <p:cxnSp>
        <p:nvCxnSpPr>
          <p:cNvPr id="28" name="Connettore 4 27"/>
          <p:cNvCxnSpPr>
            <a:endCxn id="25" idx="3"/>
          </p:cNvCxnSpPr>
          <p:nvPr/>
        </p:nvCxnSpPr>
        <p:spPr>
          <a:xfrm rot="5400000">
            <a:off x="4261470" y="1955244"/>
            <a:ext cx="1544244" cy="896452"/>
          </a:xfrm>
          <a:prstGeom prst="bentConnector2">
            <a:avLst/>
          </a:prstGeom>
          <a:ln w="12700">
            <a:solidFill>
              <a:srgbClr val="4285F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4 28"/>
          <p:cNvCxnSpPr>
            <a:endCxn id="26" idx="3"/>
          </p:cNvCxnSpPr>
          <p:nvPr/>
        </p:nvCxnSpPr>
        <p:spPr>
          <a:xfrm rot="5400000">
            <a:off x="4395647" y="1821066"/>
            <a:ext cx="2172342" cy="1792904"/>
          </a:xfrm>
          <a:prstGeom prst="bentConnector2">
            <a:avLst/>
          </a:prstGeom>
          <a:ln w="12700">
            <a:solidFill>
              <a:srgbClr val="FABC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4 31"/>
          <p:cNvCxnSpPr>
            <a:endCxn id="27" idx="3"/>
          </p:cNvCxnSpPr>
          <p:nvPr/>
        </p:nvCxnSpPr>
        <p:spPr>
          <a:xfrm rot="5400000">
            <a:off x="4529825" y="1686888"/>
            <a:ext cx="2800439" cy="2689357"/>
          </a:xfrm>
          <a:prstGeom prst="bentConnector2">
            <a:avLst/>
          </a:prstGeom>
          <a:ln w="12700">
            <a:solidFill>
              <a:srgbClr val="34A8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555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125883"/>
            <a:ext cx="1944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 smtClean="0">
                <a:solidFill>
                  <a:srgbClr val="000000"/>
                </a:solidFill>
                <a:latin typeface="Helvetica Neue"/>
              </a:rPr>
              <a:t>Modificare una pagina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183219" y="1722666"/>
            <a:ext cx="625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Il pulsante di modifica delle pagine consente di aprire un editor di testo semplice e con comandi essenziali che consentono l'inserimento e la formattazione dei contenuti.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995" y="1193799"/>
            <a:ext cx="741476" cy="310865"/>
          </a:xfrm>
          <a:prstGeom prst="rect">
            <a:avLst/>
          </a:prstGeom>
        </p:spPr>
      </p:pic>
      <p:sp>
        <p:nvSpPr>
          <p:cNvPr id="8" name="Rettangolo arrotondato 7"/>
          <p:cNvSpPr/>
          <p:nvPr/>
        </p:nvSpPr>
        <p:spPr>
          <a:xfrm>
            <a:off x="263801" y="1697839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modifica della pagina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55" y="921144"/>
            <a:ext cx="6549656" cy="67708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3" r="827" b="1667"/>
          <a:stretch/>
        </p:blipFill>
        <p:spPr>
          <a:xfrm>
            <a:off x="2273301" y="2578547"/>
            <a:ext cx="3587750" cy="212045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3" name="Rettangolo 22"/>
          <p:cNvSpPr/>
          <p:nvPr/>
        </p:nvSpPr>
        <p:spPr>
          <a:xfrm>
            <a:off x="5951133" y="3487742"/>
            <a:ext cx="291265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050" dirty="0" smtClean="0">
                <a:solidFill>
                  <a:srgbClr val="000000"/>
                </a:solidFill>
                <a:latin typeface="Helvetica Neue"/>
              </a:rPr>
              <a:t>Tramite questa scheda è possibile inserire </a:t>
            </a:r>
            <a:r>
              <a:rPr lang="it-IT" sz="1050" dirty="0">
                <a:solidFill>
                  <a:srgbClr val="000000"/>
                </a:solidFill>
                <a:latin typeface="Helvetica Neue"/>
              </a:rPr>
              <a:t>link ad altre pagine </a:t>
            </a:r>
            <a:r>
              <a:rPr lang="it-IT" sz="1050" dirty="0" smtClean="0">
                <a:solidFill>
                  <a:srgbClr val="000000"/>
                </a:solidFill>
                <a:latin typeface="Helvetica Neue"/>
              </a:rPr>
              <a:t>web, immagini e </a:t>
            </a:r>
            <a:r>
              <a:rPr lang="it-IT" sz="1050" dirty="0">
                <a:solidFill>
                  <a:srgbClr val="000000"/>
                </a:solidFill>
                <a:latin typeface="Helvetica Neue"/>
              </a:rPr>
              <a:t>altri "oggetti" </a:t>
            </a:r>
          </a:p>
        </p:txBody>
      </p:sp>
      <p:sp>
        <p:nvSpPr>
          <p:cNvPr id="16" name="Rettangolo arrotondato 15"/>
          <p:cNvSpPr/>
          <p:nvPr/>
        </p:nvSpPr>
        <p:spPr>
          <a:xfrm>
            <a:off x="6752646" y="2716978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Scheda "Inserisci"</a:t>
            </a:r>
            <a:endParaRPr lang="it-IT" sz="1200" dirty="0">
              <a:solidFill>
                <a:srgbClr val="0070C0"/>
              </a:solidFill>
            </a:endParaRPr>
          </a:p>
        </p:txBody>
      </p:sp>
      <p:sp>
        <p:nvSpPr>
          <p:cNvPr id="17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1453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10" name="Rettangolo 9"/>
          <p:cNvSpPr/>
          <p:nvPr/>
        </p:nvSpPr>
        <p:spPr>
          <a:xfrm>
            <a:off x="2183219" y="1722666"/>
            <a:ext cx="625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Il pulsante di modifica delle pagine consente di aprire un editor di testo semplice e con comandi essenziali che consentono l'inserimento e la formattazione dei contenuti.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995" y="1193799"/>
            <a:ext cx="741476" cy="310865"/>
          </a:xfrm>
          <a:prstGeom prst="rect">
            <a:avLst/>
          </a:prstGeom>
        </p:spPr>
      </p:pic>
      <p:sp>
        <p:nvSpPr>
          <p:cNvPr id="8" name="Rettangolo arrotondato 7"/>
          <p:cNvSpPr/>
          <p:nvPr/>
        </p:nvSpPr>
        <p:spPr>
          <a:xfrm>
            <a:off x="263801" y="1697839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modifica della pagina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55" y="921144"/>
            <a:ext cx="6549656" cy="67708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23" name="Rettangolo 22"/>
          <p:cNvSpPr/>
          <p:nvPr/>
        </p:nvSpPr>
        <p:spPr>
          <a:xfrm>
            <a:off x="5189133" y="3449642"/>
            <a:ext cx="291265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dirty="0" smtClean="0">
                <a:solidFill>
                  <a:srgbClr val="000000"/>
                </a:solidFill>
                <a:latin typeface="Helvetica Neue"/>
              </a:rPr>
              <a:t>Scheda per la formattazione del testo</a:t>
            </a:r>
            <a:endParaRPr lang="it-IT" sz="1050" dirty="0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5876346" y="2678878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Scheda "Formato"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9053" y="2273546"/>
            <a:ext cx="1963387" cy="272513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8" name="Ovale 17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/>
          <p:cNvSpPr/>
          <p:nvPr/>
        </p:nvSpPr>
        <p:spPr>
          <a:xfrm>
            <a:off x="7030181" y="125883"/>
            <a:ext cx="1944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 smtClean="0">
                <a:solidFill>
                  <a:srgbClr val="000000"/>
                </a:solidFill>
                <a:latin typeface="Helvetica Neue"/>
              </a:rPr>
              <a:t>Modificare una pagina</a:t>
            </a:r>
          </a:p>
        </p:txBody>
      </p:sp>
      <p:sp>
        <p:nvSpPr>
          <p:cNvPr id="24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3160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10" name="Rettangolo 9"/>
          <p:cNvSpPr/>
          <p:nvPr/>
        </p:nvSpPr>
        <p:spPr>
          <a:xfrm>
            <a:off x="2183219" y="1722666"/>
            <a:ext cx="625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Il pulsante di modifica delle pagine consente di aprire un editor di testo semplice e con comandi essenziali che consentono l'inserimento e la formattazione dei contenuti.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995" y="1193799"/>
            <a:ext cx="741476" cy="310865"/>
          </a:xfrm>
          <a:prstGeom prst="rect">
            <a:avLst/>
          </a:prstGeom>
        </p:spPr>
      </p:pic>
      <p:sp>
        <p:nvSpPr>
          <p:cNvPr id="8" name="Rettangolo arrotondato 7"/>
          <p:cNvSpPr/>
          <p:nvPr/>
        </p:nvSpPr>
        <p:spPr>
          <a:xfrm>
            <a:off x="263801" y="1697839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modifica della pagina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55" y="921144"/>
            <a:ext cx="6549656" cy="67708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23" name="Rettangolo 22"/>
          <p:cNvSpPr/>
          <p:nvPr/>
        </p:nvSpPr>
        <p:spPr>
          <a:xfrm>
            <a:off x="5676813" y="3449642"/>
            <a:ext cx="29126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dirty="0" smtClean="0">
                <a:solidFill>
                  <a:srgbClr val="000000"/>
                </a:solidFill>
                <a:latin typeface="Helvetica Neue"/>
              </a:rPr>
              <a:t>Scheda per la l'inserimento e la gestione di tabelle</a:t>
            </a:r>
            <a:endParaRPr lang="it-IT" sz="1050" dirty="0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6364026" y="2678878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Scheda "Tabella"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4234" y="2247133"/>
            <a:ext cx="3250549" cy="235566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7" name="Ovale 16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7030181" y="125883"/>
            <a:ext cx="1944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 smtClean="0">
                <a:solidFill>
                  <a:srgbClr val="000000"/>
                </a:solidFill>
                <a:latin typeface="Helvetica Neue"/>
              </a:rPr>
              <a:t>Modificare una pagina</a:t>
            </a:r>
          </a:p>
        </p:txBody>
      </p:sp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1705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10" name="Rettangolo 9"/>
          <p:cNvSpPr/>
          <p:nvPr/>
        </p:nvSpPr>
        <p:spPr>
          <a:xfrm>
            <a:off x="2183219" y="1722666"/>
            <a:ext cx="62590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Il pulsante di modifica delle pagine consente di aprire un editor di testo semplice e con comandi essenziali che consentono l'inserimento e la formattazione dei contenuti.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995" y="1193799"/>
            <a:ext cx="741476" cy="310865"/>
          </a:xfrm>
          <a:prstGeom prst="rect">
            <a:avLst/>
          </a:prstGeom>
        </p:spPr>
      </p:pic>
      <p:sp>
        <p:nvSpPr>
          <p:cNvPr id="8" name="Rettangolo arrotondato 7"/>
          <p:cNvSpPr/>
          <p:nvPr/>
        </p:nvSpPr>
        <p:spPr>
          <a:xfrm>
            <a:off x="263801" y="1697839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modifica della pagina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955" y="921144"/>
            <a:ext cx="6549656" cy="67708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23" name="Rettangolo 22"/>
          <p:cNvSpPr/>
          <p:nvPr/>
        </p:nvSpPr>
        <p:spPr>
          <a:xfrm>
            <a:off x="5676813" y="3449642"/>
            <a:ext cx="291265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dirty="0" smtClean="0">
                <a:solidFill>
                  <a:srgbClr val="000000"/>
                </a:solidFill>
                <a:latin typeface="Helvetica Neue"/>
              </a:rPr>
              <a:t>Scheda per la definizione del layout della pagina, ovvero la struttura di pubblicazione dei contenuti.</a:t>
            </a:r>
            <a:endParaRPr lang="it-IT" sz="1050" dirty="0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6364026" y="2678878"/>
            <a:ext cx="1579897" cy="575707"/>
          </a:xfrm>
          <a:prstGeom prst="roundRect">
            <a:avLst/>
          </a:prstGeom>
          <a:noFill/>
          <a:ln>
            <a:solidFill>
              <a:srgbClr val="EA42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Scheda "Layout"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2070" y="2423121"/>
            <a:ext cx="3294743" cy="246853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7" name="Ovale 16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EA4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/>
          <p:cNvSpPr/>
          <p:nvPr/>
        </p:nvSpPr>
        <p:spPr>
          <a:xfrm>
            <a:off x="7030181" y="125883"/>
            <a:ext cx="1944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 smtClean="0">
                <a:solidFill>
                  <a:srgbClr val="000000"/>
                </a:solidFill>
                <a:latin typeface="Helvetica Neue"/>
              </a:rPr>
              <a:t>Modificare una pagina</a:t>
            </a:r>
          </a:p>
        </p:txBody>
      </p:sp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5075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104619"/>
            <a:ext cx="1903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  <a:latin typeface="Helvetica Neue"/>
              </a:rPr>
              <a:t>Aggiungere pagine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532818" y="2365661"/>
            <a:ext cx="28009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Il pulsante di aggiunta delle pagine consente di creare un'altra pagina, definendo il nome, il modello e la posizione nella struttura del sito.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039" y="1316542"/>
            <a:ext cx="693420" cy="305194"/>
          </a:xfrm>
          <a:prstGeom prst="rect">
            <a:avLst/>
          </a:prstGeom>
        </p:spPr>
      </p:pic>
      <p:sp>
        <p:nvSpPr>
          <p:cNvPr id="18" name="Rettangolo arrotondato 17"/>
          <p:cNvSpPr/>
          <p:nvPr/>
        </p:nvSpPr>
        <p:spPr>
          <a:xfrm>
            <a:off x="263733" y="1812720"/>
            <a:ext cx="1579897" cy="575707"/>
          </a:xfrm>
          <a:prstGeom prst="roundRect">
            <a:avLst/>
          </a:prstGeom>
          <a:noFill/>
          <a:ln>
            <a:solidFill>
              <a:srgbClr val="4285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200" dirty="0" smtClean="0">
                <a:solidFill>
                  <a:srgbClr val="0070C0"/>
                </a:solidFill>
              </a:rPr>
              <a:t>Aggiungere pagine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1981" y="1117696"/>
            <a:ext cx="2589315" cy="3578092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631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104619"/>
            <a:ext cx="1903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  <a:latin typeface="Helvetica Neue"/>
              </a:rPr>
              <a:t>Aggiungere pagine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094668" y="1136517"/>
            <a:ext cx="2800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Il pulsante "</a:t>
            </a:r>
            <a:r>
              <a:rPr lang="it-IT" sz="1200" b="1" dirty="0" smtClean="0">
                <a:solidFill>
                  <a:srgbClr val="000000"/>
                </a:solidFill>
                <a:latin typeface="Helvetica Neue"/>
              </a:rPr>
              <a:t>Altre Azioni</a:t>
            </a:r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" ci consente di effettuare una gestione avanzata del sito e il menù "Gestisci Sito" è un vero e proprio pannello di controllo con molteplici funzioni che dovranno essere approfondite singolarmente.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t="11105" r="32425" b="21039"/>
          <a:stretch/>
        </p:blipFill>
        <p:spPr>
          <a:xfrm>
            <a:off x="706417" y="1432906"/>
            <a:ext cx="694661" cy="303776"/>
          </a:xfrm>
          <a:prstGeom prst="rect">
            <a:avLst/>
          </a:prstGeom>
        </p:spPr>
      </p:pic>
      <p:sp>
        <p:nvSpPr>
          <p:cNvPr id="16" name="Rettangolo arrotondato 15"/>
          <p:cNvSpPr/>
          <p:nvPr/>
        </p:nvSpPr>
        <p:spPr>
          <a:xfrm>
            <a:off x="263800" y="1899686"/>
            <a:ext cx="1579897" cy="575707"/>
          </a:xfrm>
          <a:prstGeom prst="roundRect">
            <a:avLst/>
          </a:prstGeom>
          <a:noFill/>
          <a:ln>
            <a:solidFill>
              <a:srgbClr val="FABC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Altre Azioni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1981" y="1013737"/>
            <a:ext cx="2582441" cy="3643086"/>
          </a:xfrm>
          <a:prstGeom prst="rect">
            <a:avLst/>
          </a:prstGeom>
        </p:spPr>
      </p:pic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87" t="77627" r="71487" b="18015"/>
          <a:stretch/>
        </p:blipFill>
        <p:spPr>
          <a:xfrm>
            <a:off x="3560391" y="3675312"/>
            <a:ext cx="1705146" cy="434476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cxnSp>
        <p:nvCxnSpPr>
          <p:cNvPr id="6" name="Connettore 1 5"/>
          <p:cNvCxnSpPr/>
          <p:nvPr/>
        </p:nvCxnSpPr>
        <p:spPr>
          <a:xfrm flipV="1">
            <a:off x="2806700" y="3675312"/>
            <a:ext cx="753691" cy="21724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/>
          <p:cNvCxnSpPr/>
          <p:nvPr/>
        </p:nvCxnSpPr>
        <p:spPr>
          <a:xfrm>
            <a:off x="2806700" y="3943350"/>
            <a:ext cx="753691" cy="16643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tangolo 27"/>
          <p:cNvSpPr/>
          <p:nvPr/>
        </p:nvSpPr>
        <p:spPr>
          <a:xfrm>
            <a:off x="6053245" y="4279628"/>
            <a:ext cx="2800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 smtClean="0">
                <a:solidFill>
                  <a:srgbClr val="000000"/>
                </a:solidFill>
                <a:latin typeface="Helvetica Neue"/>
              </a:rPr>
              <a:t>Nella prossima slide, parte del contenuto della scheda "Generale", raggiungibile da "gestisci sito"</a:t>
            </a:r>
          </a:p>
        </p:txBody>
      </p:sp>
      <p:sp>
        <p:nvSpPr>
          <p:cNvPr id="30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53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104619"/>
            <a:ext cx="1903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  <a:latin typeface="Helvetica Neue"/>
              </a:rPr>
              <a:t>Aggiungere pagine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t="11105" r="32425" b="21039"/>
          <a:stretch/>
        </p:blipFill>
        <p:spPr>
          <a:xfrm>
            <a:off x="706417" y="1432906"/>
            <a:ext cx="694661" cy="303776"/>
          </a:xfrm>
          <a:prstGeom prst="rect">
            <a:avLst/>
          </a:prstGeom>
        </p:spPr>
      </p:pic>
      <p:sp>
        <p:nvSpPr>
          <p:cNvPr id="16" name="Rettangolo arrotondato 15"/>
          <p:cNvSpPr/>
          <p:nvPr/>
        </p:nvSpPr>
        <p:spPr>
          <a:xfrm>
            <a:off x="263800" y="1899686"/>
            <a:ext cx="1579897" cy="575707"/>
          </a:xfrm>
          <a:prstGeom prst="roundRect">
            <a:avLst/>
          </a:prstGeom>
          <a:noFill/>
          <a:ln>
            <a:solidFill>
              <a:srgbClr val="FABC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Altre Azioni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87" t="77627" r="71487" b="18015"/>
          <a:stretch/>
        </p:blipFill>
        <p:spPr>
          <a:xfrm>
            <a:off x="7214851" y="718955"/>
            <a:ext cx="1512856" cy="38548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 cstate="print"/>
          <a:srcRect t="13995" r="47857" b="10521"/>
          <a:stretch/>
        </p:blipFill>
        <p:spPr>
          <a:xfrm>
            <a:off x="2069955" y="1064095"/>
            <a:ext cx="4755792" cy="387267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18" name="Rettangolo 17"/>
          <p:cNvSpPr/>
          <p:nvPr/>
        </p:nvSpPr>
        <p:spPr>
          <a:xfrm>
            <a:off x="7030181" y="1527816"/>
            <a:ext cx="197506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i="1" dirty="0" smtClean="0">
                <a:solidFill>
                  <a:srgbClr val="000000"/>
                </a:solidFill>
                <a:latin typeface="Helvetica Neue"/>
              </a:rPr>
              <a:t>La Scheda "Generale" consente di settare diversi parametri relativi ad impostazioni di massima e non legate direttamente ai contenuti</a:t>
            </a:r>
          </a:p>
        </p:txBody>
      </p:sp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0391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1" name="Ovale 20"/>
          <p:cNvSpPr/>
          <p:nvPr/>
        </p:nvSpPr>
        <p:spPr>
          <a:xfrm>
            <a:off x="6752646" y="178160"/>
            <a:ext cx="219075" cy="222250"/>
          </a:xfrm>
          <a:prstGeom prst="ellipse">
            <a:avLst/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7030181" y="104619"/>
            <a:ext cx="1903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 smtClean="0">
                <a:solidFill>
                  <a:srgbClr val="000000"/>
                </a:solidFill>
                <a:latin typeface="Helvetica Neue"/>
              </a:rPr>
              <a:t>Aggiungere pagine</a:t>
            </a:r>
          </a:p>
        </p:txBody>
      </p: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9" t="11105" r="32425" b="21039"/>
          <a:stretch/>
        </p:blipFill>
        <p:spPr>
          <a:xfrm>
            <a:off x="706417" y="1432906"/>
            <a:ext cx="694661" cy="303776"/>
          </a:xfrm>
          <a:prstGeom prst="rect">
            <a:avLst/>
          </a:prstGeom>
        </p:spPr>
      </p:pic>
      <p:sp>
        <p:nvSpPr>
          <p:cNvPr id="16" name="Rettangolo arrotondato 15"/>
          <p:cNvSpPr/>
          <p:nvPr/>
        </p:nvSpPr>
        <p:spPr>
          <a:xfrm>
            <a:off x="263800" y="1899686"/>
            <a:ext cx="1579897" cy="575707"/>
          </a:xfrm>
          <a:prstGeom prst="roundRect">
            <a:avLst/>
          </a:prstGeom>
          <a:noFill/>
          <a:ln>
            <a:solidFill>
              <a:srgbClr val="FABC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0070C0"/>
                </a:solidFill>
              </a:rPr>
              <a:t>Altre Azioni</a:t>
            </a:r>
            <a:endParaRPr lang="it-IT" sz="1200" dirty="0">
              <a:solidFill>
                <a:srgbClr val="0070C0"/>
              </a:solidFill>
            </a:endParaRPr>
          </a:p>
        </p:txBody>
      </p:sp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87" t="77627" r="71487" b="18015"/>
          <a:stretch/>
        </p:blipFill>
        <p:spPr>
          <a:xfrm>
            <a:off x="7214851" y="718955"/>
            <a:ext cx="1512856" cy="38548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18" name="Rettangolo 17"/>
          <p:cNvSpPr/>
          <p:nvPr/>
        </p:nvSpPr>
        <p:spPr>
          <a:xfrm>
            <a:off x="2069955" y="4116399"/>
            <a:ext cx="42970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100" i="1" dirty="0" smtClean="0">
                <a:solidFill>
                  <a:srgbClr val="000000"/>
                </a:solidFill>
                <a:latin typeface="Helvetica Neue"/>
              </a:rPr>
              <a:t>La Scheda "Temi, colori e caratteri" consente di intervenire sull'aspetto grafico delle diverse sezioni del sito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9955" y="1261976"/>
            <a:ext cx="7016983" cy="246650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3919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/>
          <p:cNvSpPr txBox="1">
            <a:spLocks/>
          </p:cNvSpPr>
          <p:nvPr/>
        </p:nvSpPr>
        <p:spPr>
          <a:xfrm>
            <a:off x="2185403" y="38100"/>
            <a:ext cx="5212924" cy="1142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01019E"/>
                </a:solidFill>
              </a:rPr>
              <a:t>Il Sito web del docente ovvero: </a:t>
            </a:r>
            <a:br>
              <a:rPr lang="it-IT" sz="2400" b="1" dirty="0" smtClean="0">
                <a:solidFill>
                  <a:srgbClr val="01019E"/>
                </a:solidFill>
              </a:rPr>
            </a:br>
            <a:r>
              <a:rPr lang="it-IT" sz="2400" b="1" dirty="0" smtClean="0">
                <a:solidFill>
                  <a:srgbClr val="01019E"/>
                </a:solidFill>
              </a:rPr>
              <a:t>dove pubblicare le mie lezioni digitali!</a:t>
            </a:r>
            <a:endParaRPr lang="it-IT" sz="2400" b="1" dirty="0">
              <a:solidFill>
                <a:srgbClr val="01019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112817" y="1839829"/>
            <a:ext cx="2847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Siti Statici e Siti Dinamici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292925" y="2461285"/>
            <a:ext cx="5618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000" b="1" dirty="0">
                <a:solidFill>
                  <a:srgbClr val="000000"/>
                </a:solidFill>
                <a:latin typeface="Helvetica Neue"/>
              </a:rPr>
              <a:t>Sito web statico</a:t>
            </a:r>
          </a:p>
          <a:p>
            <a:pPr fontAlgn="base"/>
            <a:r>
              <a:rPr lang="it-IT" sz="1000" dirty="0">
                <a:solidFill>
                  <a:srgbClr val="373737"/>
                </a:solidFill>
                <a:latin typeface="Helvetica Neue"/>
              </a:rPr>
              <a:t>Un sito web statico </a:t>
            </a:r>
            <a:r>
              <a:rPr lang="it-IT" sz="1000" dirty="0" smtClean="0">
                <a:solidFill>
                  <a:srgbClr val="373737"/>
                </a:solidFill>
                <a:latin typeface="Helvetica Neue"/>
              </a:rPr>
              <a:t>è realizzato tramite singole pagine web scritte utilizzando il linguaggio HTML.</a:t>
            </a:r>
            <a:r>
              <a:rPr lang="it-IT" sz="1000" dirty="0">
                <a:solidFill>
                  <a:srgbClr val="373737"/>
                </a:solidFill>
                <a:latin typeface="Helvetica Neue"/>
              </a:rPr>
              <a:t/>
            </a:r>
            <a:br>
              <a:rPr lang="it-IT" sz="1000" dirty="0">
                <a:solidFill>
                  <a:srgbClr val="373737"/>
                </a:solidFill>
                <a:latin typeface="Helvetica Neue"/>
              </a:rPr>
            </a:br>
            <a:r>
              <a:rPr lang="it-IT" sz="1000" dirty="0" smtClean="0">
                <a:solidFill>
                  <a:srgbClr val="373737"/>
                </a:solidFill>
                <a:latin typeface="Helvetica Neue"/>
              </a:rPr>
              <a:t>Sono poco </a:t>
            </a:r>
            <a:r>
              <a:rPr lang="it-IT" sz="1000" dirty="0">
                <a:solidFill>
                  <a:srgbClr val="373737"/>
                </a:solidFill>
                <a:latin typeface="Helvetica Neue"/>
              </a:rPr>
              <a:t>flessibili </a:t>
            </a:r>
            <a:r>
              <a:rPr lang="it-IT" sz="1000" dirty="0" smtClean="0">
                <a:solidFill>
                  <a:srgbClr val="373737"/>
                </a:solidFill>
                <a:latin typeface="Helvetica Neue"/>
              </a:rPr>
              <a:t>perché non sono possibili aggiornamenti in tempo reale e nell'interazione con l'utente sono  "mono direzionali": possono solo fornire informazioni a chi naviga.</a:t>
            </a:r>
            <a:endParaRPr lang="it-IT" sz="1000" b="0" i="0" dirty="0">
              <a:solidFill>
                <a:srgbClr val="373737"/>
              </a:solidFill>
              <a:effectLst/>
              <a:latin typeface="Helvetica Neue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292925" y="3428032"/>
            <a:ext cx="561801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000" b="1" dirty="0">
                <a:solidFill>
                  <a:srgbClr val="000000"/>
                </a:solidFill>
                <a:latin typeface="Helvetica Neue"/>
              </a:rPr>
              <a:t>Sito web </a:t>
            </a:r>
            <a:r>
              <a:rPr lang="it-IT" sz="1000" b="1" dirty="0" smtClean="0">
                <a:solidFill>
                  <a:srgbClr val="000000"/>
                </a:solidFill>
                <a:latin typeface="Helvetica Neue"/>
              </a:rPr>
              <a:t>dinamico</a:t>
            </a:r>
            <a:br>
              <a:rPr lang="it-IT" sz="1000" b="1" dirty="0" smtClean="0">
                <a:solidFill>
                  <a:srgbClr val="000000"/>
                </a:solidFill>
                <a:latin typeface="Helvetica Neue"/>
              </a:rPr>
            </a:br>
            <a:r>
              <a:rPr lang="it-IT" sz="1000" dirty="0">
                <a:solidFill>
                  <a:srgbClr val="373737"/>
                </a:solidFill>
                <a:latin typeface="Helvetica Neue"/>
              </a:rPr>
              <a:t>Il </a:t>
            </a:r>
            <a:r>
              <a:rPr lang="it-IT" sz="1000" dirty="0" smtClean="0">
                <a:solidFill>
                  <a:srgbClr val="373737"/>
                </a:solidFill>
                <a:latin typeface="Helvetica Neue"/>
              </a:rPr>
              <a:t>sito dinamico consente un aggiornamento costante, in tempo reale e l'utente può interagire attraverso l'invio di richieste, commenti, ecc. </a:t>
            </a:r>
            <a:r>
              <a:rPr lang="it-IT" sz="1000" dirty="0">
                <a:solidFill>
                  <a:srgbClr val="373737"/>
                </a:solidFill>
                <a:latin typeface="Helvetica Neue"/>
              </a:rPr>
              <a:t/>
            </a:r>
            <a:br>
              <a:rPr lang="it-IT" sz="1000" dirty="0">
                <a:solidFill>
                  <a:srgbClr val="373737"/>
                </a:solidFill>
                <a:latin typeface="Helvetica Neue"/>
              </a:rPr>
            </a:br>
            <a:r>
              <a:rPr lang="it-IT" sz="1000" dirty="0" smtClean="0">
                <a:solidFill>
                  <a:srgbClr val="373737"/>
                </a:solidFill>
                <a:latin typeface="Helvetica Neue"/>
              </a:rPr>
              <a:t>Per la creazione di un sito dinamico non è sufficiente l'utilizzo di contenuti in formato HTML ma questi devono essere "gestiti" tramite database o CMS</a:t>
            </a:r>
            <a:endParaRPr lang="it-IT" sz="1000" b="0" i="0" dirty="0">
              <a:solidFill>
                <a:srgbClr val="373737"/>
              </a:solidFill>
              <a:effectLst/>
              <a:latin typeface="Helvetica Neue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3449781" y="1181099"/>
            <a:ext cx="2847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/>
              <a:t>Alcuni concetti di base</a:t>
            </a:r>
            <a:endParaRPr lang="it-IT" b="1" i="1" dirty="0"/>
          </a:p>
        </p:txBody>
      </p:sp>
      <p:sp>
        <p:nvSpPr>
          <p:cNvPr id="21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</a:t>
            </a:r>
            <a:r>
              <a:rPr lang="it-IT" sz="800" dirty="0" smtClean="0"/>
              <a:t>quinta lezione </a:t>
            </a:r>
            <a:r>
              <a:rPr lang="it-IT" sz="800" dirty="0" smtClean="0"/>
              <a:t>- A. Todaro</a:t>
            </a:r>
            <a:endParaRPr lang="en-US" sz="800" dirty="0"/>
          </a:p>
        </p:txBody>
      </p:sp>
      <p:sp>
        <p:nvSpPr>
          <p:cNvPr id="9" name="Rettangolo arrotondato 8"/>
          <p:cNvSpPr/>
          <p:nvPr/>
        </p:nvSpPr>
        <p:spPr>
          <a:xfrm>
            <a:off x="1402080" y="2028877"/>
            <a:ext cx="365760" cy="360567"/>
          </a:xfrm>
          <a:prstGeom prst="roundRect">
            <a:avLst/>
          </a:prstGeom>
          <a:solidFill>
            <a:srgbClr val="6C09CE"/>
          </a:solidFill>
          <a:ln>
            <a:solidFill>
              <a:srgbClr val="6C09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280604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cxnSp>
        <p:nvCxnSpPr>
          <p:cNvPr id="14" name="Connettore 1 13"/>
          <p:cNvCxnSpPr/>
          <p:nvPr/>
        </p:nvCxnSpPr>
        <p:spPr>
          <a:xfrm>
            <a:off x="1956826" y="134923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17"/>
          <p:cNvSpPr/>
          <p:nvPr/>
        </p:nvSpPr>
        <p:spPr>
          <a:xfrm>
            <a:off x="310216" y="1628628"/>
            <a:ext cx="146685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50" b="1" dirty="0" smtClean="0">
                <a:solidFill>
                  <a:srgbClr val="000000"/>
                </a:solidFill>
                <a:latin typeface="Helvetica Neue"/>
              </a:rPr>
              <a:t>Un esempio rapido</a:t>
            </a:r>
          </a:p>
        </p:txBody>
      </p:sp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  <p:sp>
        <p:nvSpPr>
          <p:cNvPr id="3" name="Rettangolo 2"/>
          <p:cNvSpPr/>
          <p:nvPr/>
        </p:nvSpPr>
        <p:spPr>
          <a:xfrm>
            <a:off x="3202601" y="3581824"/>
            <a:ext cx="281679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100" dirty="0"/>
              <a:t>https://sites.google.com/site/flippedcti/home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t="8248" r="581"/>
          <a:stretch/>
        </p:blipFill>
        <p:spPr>
          <a:xfrm>
            <a:off x="2378371" y="1349231"/>
            <a:ext cx="4857750" cy="2143643"/>
          </a:xfrm>
          <a:prstGeom prst="rect">
            <a:avLst/>
          </a:prstGeom>
          <a:ln w="19050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834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/>
          <p:cNvSpPr/>
          <p:nvPr/>
        </p:nvSpPr>
        <p:spPr>
          <a:xfrm>
            <a:off x="302786" y="594377"/>
            <a:ext cx="219075" cy="22225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302786" y="1169078"/>
            <a:ext cx="219075" cy="222250"/>
          </a:xfrm>
          <a:prstGeom prst="ellipse">
            <a:avLst/>
          </a:prstGeom>
          <a:solidFill>
            <a:srgbClr val="458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302785" y="1598702"/>
            <a:ext cx="219075" cy="2222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302785" y="114329"/>
            <a:ext cx="2036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0AF50"/>
                </a:solidFill>
                <a:latin typeface="Calibri" panose="020F0502020204030204" pitchFamily="34" charset="0"/>
              </a:rPr>
              <a:t>Compito </a:t>
            </a:r>
            <a:r>
              <a:rPr lang="it-IT" b="1" i="1" dirty="0" smtClean="0">
                <a:solidFill>
                  <a:srgbClr val="00AF50"/>
                </a:solidFill>
                <a:latin typeface="Calibri" panose="020F0502020204030204" pitchFamily="34" charset="0"/>
              </a:rPr>
              <a:t>d'aula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706676" y="521447"/>
            <a:ext cx="6130945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Realizzazione del Sito</a:t>
            </a:r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Creazione di tre pagine, ciascuna con layout differente</a:t>
            </a:r>
          </a:p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Inserimento di contenuti di esempio e di un'immagine in ciascuna pagina</a:t>
            </a:r>
          </a:p>
        </p:txBody>
      </p:sp>
      <p:sp>
        <p:nvSpPr>
          <p:cNvPr id="5" name="Ovale 4"/>
          <p:cNvSpPr/>
          <p:nvPr/>
        </p:nvSpPr>
        <p:spPr>
          <a:xfrm>
            <a:off x="8131327" y="3397073"/>
            <a:ext cx="667759" cy="66775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dirty="0" smtClean="0"/>
              <a:t>!</a:t>
            </a:r>
            <a:endParaRPr lang="it-IT" sz="4800" dirty="0"/>
          </a:p>
        </p:txBody>
      </p:sp>
      <p:sp>
        <p:nvSpPr>
          <p:cNvPr id="6" name="Rettangolo 5"/>
          <p:cNvSpPr/>
          <p:nvPr/>
        </p:nvSpPr>
        <p:spPr>
          <a:xfrm>
            <a:off x="5990814" y="4131327"/>
            <a:ext cx="280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8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* Provate a realizzare un sito semplice: in questa fase occorre conoscere i comandi e imparare ad utilizzarli!</a:t>
            </a:r>
            <a:endParaRPr lang="it-IT" sz="800" dirty="0">
              <a:latin typeface="Century Gothic" panose="020B0502020202020204" pitchFamily="34" charset="0"/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5966828" y="4118171"/>
            <a:ext cx="3111591" cy="0"/>
          </a:xfrm>
          <a:prstGeom prst="line">
            <a:avLst/>
          </a:prstGeom>
          <a:ln w="95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rot="5400000">
            <a:off x="7719086" y="3858445"/>
            <a:ext cx="2160000" cy="0"/>
          </a:xfrm>
          <a:prstGeom prst="line">
            <a:avLst/>
          </a:prstGeom>
          <a:ln w="95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302785" y="3315908"/>
            <a:ext cx="2036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>
                <a:solidFill>
                  <a:srgbClr val="0070C0"/>
                </a:solidFill>
                <a:latin typeface="Calibri" panose="020F0502020204030204" pitchFamily="34" charset="0"/>
              </a:rPr>
              <a:t>Compito </a:t>
            </a:r>
            <a:r>
              <a:rPr lang="it-IT" b="1" i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assegnato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02785" y="3654470"/>
            <a:ext cx="44059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Creazione della struttura di un sito web del docente</a:t>
            </a:r>
            <a:endParaRPr lang="it-IT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Es.: pagine singole per ciascuna classe, disciplina, per informazioni generali del docente, orario di ricevimento, </a:t>
            </a:r>
            <a:r>
              <a:rPr lang="it-IT" sz="1200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ecc</a:t>
            </a:r>
            <a:r>
              <a:rPr lang="it-IT" sz="12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…</a:t>
            </a:r>
            <a:endParaRPr lang="it-IT" sz="12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 descr="https://lh4.googleusercontent.com/juRoSxlnZy6kIToCFZS822Jo4LnLQ5qOsae8vt7wCQQE0hPAz_vskBE51G_3i26kLUv0PRAktA=s50-h50-e365-r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8676" name="AutoShape 4" descr="https://lh4.googleusercontent.com/juRoSxlnZy6kIToCFZS822Jo4LnLQ5qOsae8vt7wCQQE0hPAz_vskBE51G_3i26kLUv0PRAktA=s50-h50-e365-r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" name="Immagine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2240" y="1029592"/>
            <a:ext cx="3761640" cy="2762280"/>
          </a:xfrm>
          <a:prstGeom prst="rect">
            <a:avLst/>
          </a:prstGeom>
          <a:ln>
            <a:noFill/>
          </a:ln>
        </p:spPr>
      </p:pic>
      <p:sp>
        <p:nvSpPr>
          <p:cNvPr id="10" name="CustomShape 3"/>
          <p:cNvSpPr/>
          <p:nvPr/>
        </p:nvSpPr>
        <p:spPr>
          <a:xfrm>
            <a:off x="3816986" y="301852"/>
            <a:ext cx="2866320" cy="1004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6000" b="1" dirty="0">
                <a:solidFill>
                  <a:srgbClr val="000000"/>
                </a:solidFill>
                <a:latin typeface="Calibri"/>
              </a:rPr>
              <a:t>GRAZIE</a:t>
            </a:r>
            <a:endParaRPr dirty="0"/>
          </a:p>
        </p:txBody>
      </p:sp>
      <p:pic>
        <p:nvPicPr>
          <p:cNvPr id="13" name="Immagine 12" descr="A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4605" y="3905918"/>
            <a:ext cx="729145" cy="729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CasellaDiTesto 14"/>
          <p:cNvSpPr txBox="1"/>
          <p:nvPr/>
        </p:nvSpPr>
        <p:spPr>
          <a:xfrm>
            <a:off x="5013000" y="3615548"/>
            <a:ext cx="409947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100" b="1" dirty="0" smtClean="0"/>
              <a:t>Informazioni di contatto:</a:t>
            </a:r>
          </a:p>
          <a:p>
            <a:pPr algn="r"/>
            <a:r>
              <a:rPr lang="it-IT" sz="1000" dirty="0" smtClean="0"/>
              <a:t>Antonio Todaro</a:t>
            </a:r>
          </a:p>
          <a:p>
            <a:pPr algn="r"/>
            <a:r>
              <a:rPr lang="it-IT" sz="1000" b="1" dirty="0" smtClean="0"/>
              <a:t>Email:</a:t>
            </a:r>
            <a:r>
              <a:rPr lang="it-IT" sz="1000" dirty="0" smtClean="0"/>
              <a:t/>
            </a:r>
            <a:br>
              <a:rPr lang="it-IT" sz="1000" dirty="0" smtClean="0"/>
            </a:br>
            <a:r>
              <a:rPr lang="it-IT" sz="1000" dirty="0" smtClean="0">
                <a:hlinkClick r:id="rId5"/>
              </a:rPr>
              <a:t>vicario@icverdellino.gov.it</a:t>
            </a:r>
            <a:endParaRPr lang="it-IT" sz="1000" dirty="0" smtClean="0"/>
          </a:p>
          <a:p>
            <a:pPr algn="r"/>
            <a:r>
              <a:rPr lang="it-IT" sz="1000" dirty="0" smtClean="0">
                <a:hlinkClick r:id="rId6"/>
              </a:rPr>
              <a:t>antoniotodaro03@gmail.com</a:t>
            </a:r>
            <a:endParaRPr lang="it-IT" sz="1000" dirty="0" smtClean="0"/>
          </a:p>
          <a:p>
            <a:pPr algn="r"/>
            <a:r>
              <a:rPr lang="it-IT" sz="1000" b="1" dirty="0" smtClean="0"/>
              <a:t>Sito </a:t>
            </a:r>
            <a:r>
              <a:rPr lang="it-IT" sz="1000" b="1" dirty="0" smtClean="0"/>
              <a:t>web:</a:t>
            </a:r>
          </a:p>
          <a:p>
            <a:pPr algn="r"/>
            <a:r>
              <a:rPr lang="it-IT" sz="1000" dirty="0" smtClean="0"/>
              <a:t>www.antoniotodaro.it</a:t>
            </a:r>
            <a:endParaRPr lang="it-IT" sz="1000" dirty="0" smtClean="0"/>
          </a:p>
          <a:p>
            <a:pPr algn="r"/>
            <a:r>
              <a:rPr lang="it-IT" sz="1000" dirty="0" smtClean="0"/>
              <a:t>Tel. Uff.: 035 884516</a:t>
            </a:r>
            <a:endParaRPr lang="it-IT" sz="1000" dirty="0"/>
          </a:p>
        </p:txBody>
      </p:sp>
      <p:pic>
        <p:nvPicPr>
          <p:cNvPr id="17" name="Picture 2" descr="https://i.creativecommons.org/l/by-nc-sa/4.0/88x3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35241" y="4595980"/>
            <a:ext cx="838200" cy="295275"/>
          </a:xfrm>
          <a:prstGeom prst="rect">
            <a:avLst/>
          </a:prstGeom>
          <a:noFill/>
        </p:spPr>
      </p:pic>
      <p:sp>
        <p:nvSpPr>
          <p:cNvPr id="11" name="Ritaglia angolo diagonale rettangolo 10"/>
          <p:cNvSpPr/>
          <p:nvPr/>
        </p:nvSpPr>
        <p:spPr>
          <a:xfrm rot="1596426">
            <a:off x="6918728" y="414717"/>
            <a:ext cx="1746415" cy="159068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Prossimo incontro:</a:t>
            </a:r>
          </a:p>
          <a:p>
            <a:pPr algn="ctr"/>
            <a:r>
              <a:rPr lang="it-IT" sz="1400" dirty="0" smtClean="0"/>
              <a:t>Venerdì </a:t>
            </a:r>
            <a:r>
              <a:rPr lang="it-IT" sz="1400" dirty="0" smtClean="0"/>
              <a:t>1° aprile</a:t>
            </a:r>
            <a:r>
              <a:rPr lang="it-IT" sz="1400" dirty="0" smtClean="0"/>
              <a:t/>
            </a:r>
            <a:br>
              <a:rPr lang="it-IT" sz="1400" dirty="0" smtClean="0"/>
            </a:br>
            <a:r>
              <a:rPr lang="it-IT" sz="1400" dirty="0" smtClean="0"/>
              <a:t>ore </a:t>
            </a:r>
            <a:r>
              <a:rPr lang="it-IT" sz="1400" dirty="0" smtClean="0"/>
              <a:t>16,30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68619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/>
          <p:cNvSpPr txBox="1">
            <a:spLocks/>
          </p:cNvSpPr>
          <p:nvPr/>
        </p:nvSpPr>
        <p:spPr>
          <a:xfrm>
            <a:off x="2185403" y="38100"/>
            <a:ext cx="5212924" cy="1142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01019E"/>
                </a:solidFill>
              </a:rPr>
              <a:t>Il Sito web del docente</a:t>
            </a:r>
            <a:endParaRPr lang="it-IT" sz="2400" b="1" dirty="0">
              <a:solidFill>
                <a:srgbClr val="01019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092035" y="1043193"/>
            <a:ext cx="4786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 CMS:</a:t>
            </a:r>
            <a:r>
              <a:rPr lang="it-IT" b="1" dirty="0"/>
              <a:t> Content Management System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344881" y="2085110"/>
            <a:ext cx="5579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Un CMS è uno strumento software, installato su un server web, che consente la creazione e la gestione di un sito web a prescindere dalla conoscenza di un linguaggio di programmazione.</a:t>
            </a:r>
          </a:p>
          <a:p>
            <a:endParaRPr lang="it-IT" sz="12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344881" y="3157805"/>
            <a:ext cx="5579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Una pagina web può essere scritta direttamente online, in tempo reale, senza particolari accorgimenti se non la capacità di utilizzo base di un editor di testo integrato nel CMS.</a:t>
            </a:r>
            <a:endParaRPr lang="it-IT" sz="1200" dirty="0"/>
          </a:p>
        </p:txBody>
      </p:sp>
      <p:sp>
        <p:nvSpPr>
          <p:cNvPr id="4" name="Rettangolo 3"/>
          <p:cNvSpPr/>
          <p:nvPr/>
        </p:nvSpPr>
        <p:spPr>
          <a:xfrm>
            <a:off x="2862801" y="1348708"/>
            <a:ext cx="27638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b="1" dirty="0" smtClean="0">
                <a:solidFill>
                  <a:srgbClr val="0070C0"/>
                </a:solidFill>
                <a:latin typeface="Helvetica Neue"/>
              </a:rPr>
              <a:t>"sistema </a:t>
            </a:r>
            <a:r>
              <a:rPr lang="it-IT" sz="1200" b="1" dirty="0">
                <a:solidFill>
                  <a:srgbClr val="0070C0"/>
                </a:solidFill>
                <a:latin typeface="Helvetica Neue"/>
              </a:rPr>
              <a:t>di gestione dei </a:t>
            </a:r>
            <a:r>
              <a:rPr lang="it-IT" sz="1200" b="1" dirty="0" smtClean="0">
                <a:solidFill>
                  <a:srgbClr val="0070C0"/>
                </a:solidFill>
                <a:latin typeface="Helvetica Neue"/>
              </a:rPr>
              <a:t>contenuti"</a:t>
            </a:r>
            <a:endParaRPr lang="it-IT" sz="1200" dirty="0">
              <a:solidFill>
                <a:srgbClr val="0070C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344881" y="4328514"/>
            <a:ext cx="557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Più utenti possono essere abilitati all'inserimento e alla modifica dei contenuti direttamente dal "front end", il lato visibile del sito.</a:t>
            </a:r>
            <a:endParaRPr lang="it-IT" sz="1200" dirty="0"/>
          </a:p>
        </p:txBody>
      </p:sp>
      <p:sp>
        <p:nvSpPr>
          <p:cNvPr id="1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  <p:sp>
        <p:nvSpPr>
          <p:cNvPr id="10" name="Rettangolo arrotondato 9"/>
          <p:cNvSpPr/>
          <p:nvPr/>
        </p:nvSpPr>
        <p:spPr>
          <a:xfrm>
            <a:off x="1402080" y="2028877"/>
            <a:ext cx="365760" cy="360567"/>
          </a:xfrm>
          <a:prstGeom prst="roundRect">
            <a:avLst/>
          </a:prstGeom>
          <a:solidFill>
            <a:srgbClr val="6C09CE"/>
          </a:solidFill>
          <a:ln>
            <a:solidFill>
              <a:srgbClr val="6C09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36282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092035" y="1043193"/>
            <a:ext cx="4786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 CMS:</a:t>
            </a:r>
            <a:r>
              <a:rPr lang="it-IT" b="1" dirty="0"/>
              <a:t> Content Management System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8" name="Rettangolo 7"/>
          <p:cNvSpPr/>
          <p:nvPr/>
        </p:nvSpPr>
        <p:spPr>
          <a:xfrm>
            <a:off x="2272143" y="1664649"/>
            <a:ext cx="56180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000" dirty="0" smtClean="0">
                <a:solidFill>
                  <a:srgbClr val="000000"/>
                </a:solidFill>
                <a:latin typeface="Helvetica Neue"/>
              </a:rPr>
              <a:t>Sono diversi i CMS open source disponibili mentre altri CMS sono proprietari: tutti necessitano di un database che gestisca i contenuti, quasi tutti sono strutturati in "Back end" (lato amministrativo del sito) e "Front End" (lato pubblico)</a:t>
            </a:r>
            <a:endParaRPr lang="it-IT" sz="1000" i="0" dirty="0">
              <a:solidFill>
                <a:srgbClr val="373737"/>
              </a:solidFill>
              <a:effectLst/>
              <a:latin typeface="Helvetica Neue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670460" y="3195261"/>
            <a:ext cx="19188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000" i="1" dirty="0" smtClean="0">
                <a:solidFill>
                  <a:srgbClr val="000000"/>
                </a:solidFill>
                <a:latin typeface="Helvetica Neue"/>
              </a:rPr>
              <a:t>I CMS </a:t>
            </a:r>
            <a:r>
              <a:rPr lang="it-IT" sz="1000" i="1" dirty="0" err="1" smtClean="0">
                <a:solidFill>
                  <a:srgbClr val="000000"/>
                </a:solidFill>
                <a:latin typeface="Helvetica Neue"/>
              </a:rPr>
              <a:t>opens</a:t>
            </a:r>
            <a:r>
              <a:rPr lang="it-IT" sz="1000" i="1" dirty="0" smtClean="0">
                <a:solidFill>
                  <a:srgbClr val="000000"/>
                </a:solidFill>
                <a:latin typeface="Helvetica Neue"/>
              </a:rPr>
              <a:t> source più diffusi</a:t>
            </a:r>
            <a:endParaRPr lang="it-IT" sz="1000" i="1" dirty="0">
              <a:solidFill>
                <a:srgbClr val="373737"/>
              </a:solidFill>
              <a:effectLst/>
              <a:latin typeface="Helvetica Neue"/>
            </a:endParaRPr>
          </a:p>
        </p:txBody>
      </p:sp>
      <p:pic>
        <p:nvPicPr>
          <p:cNvPr id="10" name="Picture 2" descr="http://www.contiweb.altervista.org/images/stories/Jooml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1539" y="2356871"/>
            <a:ext cx="690652" cy="690652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026" name="Picture 2" descr="http://www.insidevcode.eu/wp-content/uploads/2015/03/drupal-logo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69"/>
          <a:stretch/>
        </p:blipFill>
        <p:spPr bwMode="auto">
          <a:xfrm>
            <a:off x="4758816" y="3481808"/>
            <a:ext cx="727584" cy="86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.w.org/about/images/fanart/logo_500x5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93" y="3627437"/>
            <a:ext cx="854628" cy="85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5590206" y="2517531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000000"/>
                </a:solidFill>
                <a:latin typeface="Helvetica Neue"/>
              </a:rPr>
              <a:t>Joomla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7090729" y="4418096"/>
            <a:ext cx="1321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000000"/>
                </a:solidFill>
                <a:latin typeface="Helvetica Neue"/>
              </a:rPr>
              <a:t>WordPress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4758816" y="3944930"/>
            <a:ext cx="992627" cy="53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250000"/>
              </a:lnSpc>
            </a:pPr>
            <a:r>
              <a:rPr lang="it-IT" sz="1400" dirty="0" err="1">
                <a:solidFill>
                  <a:srgbClr val="000000"/>
                </a:solidFill>
                <a:latin typeface="Helvetica Neue"/>
              </a:rPr>
              <a:t>Drupal</a:t>
            </a:r>
            <a:endParaRPr lang="it-IT" sz="1400" dirty="0">
              <a:solidFill>
                <a:srgbClr val="373737"/>
              </a:solidFill>
              <a:latin typeface="Helvetica Neue"/>
            </a:endParaRPr>
          </a:p>
        </p:txBody>
      </p:sp>
      <p:pic>
        <p:nvPicPr>
          <p:cNvPr id="17" name="Immagine 16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088" y="4623541"/>
            <a:ext cx="1196512" cy="307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ettangolo 17"/>
          <p:cNvSpPr/>
          <p:nvPr/>
        </p:nvSpPr>
        <p:spPr>
          <a:xfrm>
            <a:off x="2460101" y="4358954"/>
            <a:ext cx="21292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700" i="1" dirty="0" smtClean="0">
                <a:solidFill>
                  <a:srgbClr val="000000"/>
                </a:solidFill>
                <a:latin typeface="Helvetica Neue"/>
              </a:rPr>
              <a:t>Mappa dei CMS utilizzati dalle scuole che utilizzano i modelli di </a:t>
            </a:r>
            <a:endParaRPr lang="it-IT" sz="700" i="1" dirty="0">
              <a:solidFill>
                <a:srgbClr val="373737"/>
              </a:solidFill>
              <a:effectLst/>
              <a:latin typeface="Helvetica Neue"/>
            </a:endParaRPr>
          </a:p>
        </p:txBody>
      </p:sp>
      <p:sp>
        <p:nvSpPr>
          <p:cNvPr id="19" name="Titolo 1"/>
          <p:cNvSpPr txBox="1">
            <a:spLocks/>
          </p:cNvSpPr>
          <p:nvPr/>
        </p:nvSpPr>
        <p:spPr>
          <a:xfrm>
            <a:off x="2185403" y="38100"/>
            <a:ext cx="5212924" cy="1142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01019E"/>
                </a:solidFill>
              </a:rPr>
              <a:t>Il Sito web del docente</a:t>
            </a:r>
            <a:endParaRPr lang="it-IT" sz="2400" b="1" dirty="0">
              <a:solidFill>
                <a:srgbClr val="01019E"/>
              </a:solidFill>
            </a:endParaRPr>
          </a:p>
        </p:txBody>
      </p:sp>
      <p:sp>
        <p:nvSpPr>
          <p:cNvPr id="21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  <p:sp>
        <p:nvSpPr>
          <p:cNvPr id="15" name="Rettangolo arrotondato 14"/>
          <p:cNvSpPr/>
          <p:nvPr/>
        </p:nvSpPr>
        <p:spPr>
          <a:xfrm>
            <a:off x="1402080" y="2028877"/>
            <a:ext cx="365760" cy="360567"/>
          </a:xfrm>
          <a:prstGeom prst="roundRect">
            <a:avLst/>
          </a:prstGeom>
          <a:solidFill>
            <a:srgbClr val="6C09CE"/>
          </a:solidFill>
          <a:ln>
            <a:solidFill>
              <a:srgbClr val="6C09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16300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092035" y="1043193"/>
            <a:ext cx="4786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I CMS:</a:t>
            </a:r>
            <a:r>
              <a:rPr lang="it-IT" b="1" dirty="0"/>
              <a:t> </a:t>
            </a:r>
            <a:r>
              <a:rPr lang="it-IT" b="1" dirty="0" smtClean="0"/>
              <a:t>un mondo da esplorare…</a:t>
            </a:r>
            <a:endParaRPr lang="it-IT" b="1" dirty="0"/>
          </a:p>
        </p:txBody>
      </p:sp>
      <p:sp>
        <p:nvSpPr>
          <p:cNvPr id="8" name="Rettangolo 7"/>
          <p:cNvSpPr/>
          <p:nvPr/>
        </p:nvSpPr>
        <p:spPr>
          <a:xfrm>
            <a:off x="2319647" y="1563374"/>
            <a:ext cx="56180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000" b="1" dirty="0" smtClean="0">
                <a:solidFill>
                  <a:srgbClr val="000000"/>
                </a:solidFill>
                <a:latin typeface="Helvetica Neue"/>
              </a:rPr>
              <a:t>LIMITI</a:t>
            </a:r>
          </a:p>
          <a:p>
            <a:pPr fontAlgn="base"/>
            <a:r>
              <a:rPr lang="it-IT" sz="1000" dirty="0" smtClean="0">
                <a:solidFill>
                  <a:srgbClr val="000000"/>
                </a:solidFill>
                <a:latin typeface="Helvetica Neue"/>
              </a:rPr>
              <a:t>occorre uno studio iniziale approfondito e la conoscenza di strumenti web per la gestione dello spazio web e del database.</a:t>
            </a:r>
          </a:p>
          <a:p>
            <a:pPr fontAlgn="base"/>
            <a:endParaRPr lang="it-IT" sz="1000" i="0" dirty="0">
              <a:solidFill>
                <a:srgbClr val="000000"/>
              </a:solidFill>
              <a:effectLst/>
              <a:latin typeface="Helvetica Neue"/>
            </a:endParaRPr>
          </a:p>
          <a:p>
            <a:pPr fontAlgn="base"/>
            <a:r>
              <a:rPr lang="it-IT" sz="1000" b="1" dirty="0">
                <a:solidFill>
                  <a:srgbClr val="000000"/>
                </a:solidFill>
                <a:latin typeface="Helvetica Neue"/>
              </a:rPr>
              <a:t>VANTAGGI</a:t>
            </a:r>
          </a:p>
          <a:p>
            <a:pPr fontAlgn="base"/>
            <a:r>
              <a:rPr lang="it-IT" sz="1000" dirty="0">
                <a:solidFill>
                  <a:srgbClr val="000000"/>
                </a:solidFill>
                <a:latin typeface="Helvetica Neue"/>
              </a:rPr>
              <a:t>Il supporto delle comunità online e i tantissimi tutorial disponibili</a:t>
            </a:r>
            <a:endParaRPr lang="it-IT" sz="1000" dirty="0">
              <a:solidFill>
                <a:srgbClr val="373737"/>
              </a:solidFill>
              <a:latin typeface="Helvetica Neue"/>
            </a:endParaRP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2185403" y="38100"/>
            <a:ext cx="5212924" cy="1142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01019E"/>
                </a:solidFill>
              </a:rPr>
              <a:t>Il Sito web del docente</a:t>
            </a:r>
            <a:endParaRPr lang="it-IT" sz="2400" b="1" dirty="0">
              <a:solidFill>
                <a:srgbClr val="01019E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396835" y="2932436"/>
            <a:ext cx="58391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600" b="1" dirty="0" smtClean="0">
                <a:solidFill>
                  <a:srgbClr val="000000"/>
                </a:solidFill>
                <a:latin typeface="Helvetica Neue"/>
              </a:rPr>
              <a:t>Ma un docente alle prime armi nel costruire un sito?</a:t>
            </a:r>
            <a:endParaRPr lang="it-IT" sz="1600" b="1" dirty="0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653144" y="3421839"/>
            <a:ext cx="56734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dirty="0" smtClean="0">
                <a:solidFill>
                  <a:srgbClr val="000000"/>
                </a:solidFill>
                <a:latin typeface="Helvetica Neue"/>
              </a:rPr>
              <a:t>Esistono tante alternative ai CMS, gratuite e semplici ma quella immediatamente disponibile è rappresentata da:</a:t>
            </a:r>
            <a:endParaRPr lang="it-IT" sz="1200" dirty="0">
              <a:solidFill>
                <a:srgbClr val="000000"/>
              </a:solidFill>
              <a:latin typeface="Helvetica Neue"/>
            </a:endParaRPr>
          </a:p>
        </p:txBody>
      </p:sp>
      <p:grpSp>
        <p:nvGrpSpPr>
          <p:cNvPr id="20" name="Gruppo 19"/>
          <p:cNvGrpSpPr/>
          <p:nvPr/>
        </p:nvGrpSpPr>
        <p:grpSpPr>
          <a:xfrm>
            <a:off x="4289767" y="4003575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5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  <p:sp>
        <p:nvSpPr>
          <p:cNvPr id="12" name="Rettangolo arrotondato 11"/>
          <p:cNvSpPr/>
          <p:nvPr/>
        </p:nvSpPr>
        <p:spPr>
          <a:xfrm>
            <a:off x="1402080" y="2028877"/>
            <a:ext cx="365760" cy="360567"/>
          </a:xfrm>
          <a:prstGeom prst="roundRect">
            <a:avLst/>
          </a:prstGeom>
          <a:solidFill>
            <a:srgbClr val="6C09CE"/>
          </a:solidFill>
          <a:ln>
            <a:solidFill>
              <a:srgbClr val="6C09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37626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/>
          <p:cNvSpPr txBox="1">
            <a:spLocks/>
          </p:cNvSpPr>
          <p:nvPr/>
        </p:nvSpPr>
        <p:spPr>
          <a:xfrm>
            <a:off x="2185403" y="38100"/>
            <a:ext cx="5212924" cy="1142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 smtClean="0">
                <a:solidFill>
                  <a:srgbClr val="01019E"/>
                </a:solidFill>
              </a:rPr>
              <a:t>Il Sito web del docente</a:t>
            </a:r>
            <a:endParaRPr lang="it-IT" sz="2400" b="1" dirty="0">
              <a:solidFill>
                <a:srgbClr val="01019E"/>
              </a:solidFill>
            </a:endParaRPr>
          </a:p>
        </p:txBody>
      </p:sp>
      <p:grpSp>
        <p:nvGrpSpPr>
          <p:cNvPr id="20" name="Gruppo 19"/>
          <p:cNvGrpSpPr/>
          <p:nvPr/>
        </p:nvGrpSpPr>
        <p:grpSpPr>
          <a:xfrm>
            <a:off x="2327881" y="2475055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" name="Rettangolo 1"/>
          <p:cNvSpPr/>
          <p:nvPr/>
        </p:nvSpPr>
        <p:spPr>
          <a:xfrm>
            <a:off x="4791865" y="1662451"/>
            <a:ext cx="388386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 smtClean="0">
                <a:solidFill>
                  <a:srgbClr val="444444"/>
                </a:solidFill>
                <a:latin typeface="Arial" panose="020B0604020202020204" pitchFamily="34" charset="0"/>
              </a:rPr>
              <a:t>Vantaggi</a:t>
            </a: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: </a:t>
            </a:r>
          </a:p>
          <a:p>
            <a:pPr indent="269875">
              <a:lnSpc>
                <a:spcPct val="150000"/>
              </a:lnSpc>
            </a:pP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È in italiano</a:t>
            </a:r>
          </a:p>
          <a:p>
            <a:pPr indent="269875">
              <a:lnSpc>
                <a:spcPct val="150000"/>
              </a:lnSpc>
            </a:pP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È </a:t>
            </a: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semplice da utilizzare</a:t>
            </a:r>
          </a:p>
          <a:p>
            <a:pPr indent="269875">
              <a:lnSpc>
                <a:spcPct val="150000"/>
              </a:lnSpc>
            </a:pP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È gratuito e Google può garantire la continuità del servizio</a:t>
            </a:r>
          </a:p>
          <a:p>
            <a:pPr indent="269875">
              <a:lnSpc>
                <a:spcPct val="150000"/>
              </a:lnSpc>
            </a:pP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Non presenta avvisi e banner pubblicitari</a:t>
            </a: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endParaRPr lang="it-IT" sz="1000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269875">
              <a:lnSpc>
                <a:spcPct val="150000"/>
              </a:lnSpc>
            </a:pP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È direttamente indicizzato da </a:t>
            </a: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Google </a:t>
            </a:r>
            <a:endParaRPr lang="it-IT" sz="1000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269875">
              <a:lnSpc>
                <a:spcPct val="150000"/>
              </a:lnSpc>
            </a:pP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È </a:t>
            </a: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ottimizzabile </a:t>
            </a: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per i dispositivi mobili.</a:t>
            </a:r>
          </a:p>
          <a:p>
            <a:pPr indent="269875">
              <a:lnSpc>
                <a:spcPct val="150000"/>
              </a:lnSpc>
            </a:pP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Permette </a:t>
            </a: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la gestione della Cookie Policy</a:t>
            </a:r>
          </a:p>
          <a:p>
            <a:endParaRPr lang="it-IT" sz="1000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endParaRPr lang="it-IT" sz="10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it-IT" sz="1200" b="1" dirty="0" smtClean="0">
                <a:solidFill>
                  <a:srgbClr val="444444"/>
                </a:solidFill>
                <a:latin typeface="Arial" panose="020B0604020202020204" pitchFamily="34" charset="0"/>
              </a:rPr>
              <a:t>Limiti</a:t>
            </a: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 </a:t>
            </a:r>
            <a:b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it-IT" sz="1000" dirty="0" smtClean="0">
                <a:solidFill>
                  <a:srgbClr val="444444"/>
                </a:solidFill>
                <a:latin typeface="Arial" panose="020B0604020202020204" pitchFamily="34" charset="0"/>
              </a:rPr>
              <a:t>100 </a:t>
            </a:r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>mb di archivio </a:t>
            </a:r>
            <a:endParaRPr lang="it-IT" sz="1000" dirty="0" smtClean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it-IT" sz="1000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ma è </a:t>
            </a:r>
            <a:r>
              <a:rPr lang="it-IT" sz="1000" i="1" dirty="0">
                <a:solidFill>
                  <a:srgbClr val="444444"/>
                </a:solidFill>
                <a:latin typeface="Arial" panose="020B0604020202020204" pitchFamily="34" charset="0"/>
              </a:rPr>
              <a:t>possibile creare </a:t>
            </a:r>
            <a:r>
              <a:rPr lang="it-IT" sz="1000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siti </a:t>
            </a:r>
            <a:r>
              <a:rPr lang="it-IT" sz="1000" i="1" dirty="0">
                <a:solidFill>
                  <a:srgbClr val="444444"/>
                </a:solidFill>
                <a:latin typeface="Arial" panose="020B0604020202020204" pitchFamily="34" charset="0"/>
              </a:rPr>
              <a:t>paralleli </a:t>
            </a:r>
            <a:r>
              <a:rPr lang="it-IT" sz="1000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con lo </a:t>
            </a:r>
            <a:r>
              <a:rPr lang="it-IT" sz="1000" i="1" dirty="0">
                <a:solidFill>
                  <a:srgbClr val="444444"/>
                </a:solidFill>
                <a:latin typeface="Arial" panose="020B0604020202020204" pitchFamily="34" charset="0"/>
              </a:rPr>
              <a:t>stesso </a:t>
            </a:r>
            <a:r>
              <a:rPr lang="it-IT" sz="1000" i="1" dirty="0" smtClean="0">
                <a:solidFill>
                  <a:srgbClr val="444444"/>
                </a:solidFill>
                <a:latin typeface="Arial" panose="020B0604020202020204" pitchFamily="34" charset="0"/>
              </a:rPr>
              <a:t>account.</a:t>
            </a:r>
            <a:endParaRPr lang="it-IT" sz="1000" i="1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it-IT" sz="1000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it-IT" sz="1000" dirty="0">
              <a:solidFill>
                <a:srgbClr val="444444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4791738" y="1424761"/>
            <a:ext cx="0" cy="3253563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  <p:sp>
        <p:nvSpPr>
          <p:cNvPr id="10" name="Rettangolo arrotondato 9"/>
          <p:cNvSpPr/>
          <p:nvPr/>
        </p:nvSpPr>
        <p:spPr>
          <a:xfrm>
            <a:off x="1402080" y="2028877"/>
            <a:ext cx="365760" cy="360567"/>
          </a:xfrm>
          <a:prstGeom prst="roundRect">
            <a:avLst/>
          </a:prstGeom>
          <a:solidFill>
            <a:srgbClr val="6C09CE"/>
          </a:solidFill>
          <a:ln>
            <a:solidFill>
              <a:srgbClr val="6C09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26949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2" name="Rettangolo 1"/>
          <p:cNvSpPr/>
          <p:nvPr/>
        </p:nvSpPr>
        <p:spPr>
          <a:xfrm>
            <a:off x="2209800" y="2679184"/>
            <a:ext cx="44020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/>
              <a:t>sites.google.com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209800" y="1434584"/>
            <a:ext cx="44020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/>
              <a:t>I primi passi nella costruzione di un sito </a:t>
            </a:r>
            <a:endParaRPr lang="it-IT" sz="2800" b="1" dirty="0"/>
          </a:p>
        </p:txBody>
      </p:sp>
      <p:sp>
        <p:nvSpPr>
          <p:cNvPr id="13" name="Rettangolo 12"/>
          <p:cNvSpPr/>
          <p:nvPr/>
        </p:nvSpPr>
        <p:spPr>
          <a:xfrm>
            <a:off x="2209800" y="3466584"/>
            <a:ext cx="44020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 err="1" smtClean="0"/>
              <a:t>url</a:t>
            </a:r>
            <a:r>
              <a:rPr lang="it-IT" sz="1600" dirty="0" smtClean="0"/>
              <a:t> per l'accesso</a:t>
            </a:r>
            <a:endParaRPr lang="it-IT" sz="4000" dirty="0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47" y="3783874"/>
            <a:ext cx="2468303" cy="1378649"/>
          </a:xfrm>
          <a:prstGeom prst="rect">
            <a:avLst/>
          </a:prstGeom>
          <a:ln>
            <a:noFill/>
          </a:ln>
          <a:effectLst>
            <a:outerShdw blurRad="292100" dist="139700" dir="2700000" sx="1000" sy="1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458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sp>
        <p:nvSpPr>
          <p:cNvPr id="3" name="Rettangolo 2"/>
          <p:cNvSpPr/>
          <p:nvPr/>
        </p:nvSpPr>
        <p:spPr>
          <a:xfrm>
            <a:off x="3365500" y="849154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it-IT" sz="1100" dirty="0" smtClean="0">
                <a:solidFill>
                  <a:srgbClr val="212121"/>
                </a:solidFill>
                <a:latin typeface="Roboto"/>
              </a:rPr>
              <a:t>ACCEDI al </a:t>
            </a:r>
            <a:r>
              <a:rPr lang="it-IT" sz="1100" dirty="0">
                <a:solidFill>
                  <a:srgbClr val="212121"/>
                </a:solidFill>
                <a:latin typeface="Roboto"/>
              </a:rPr>
              <a:t>tuo account </a:t>
            </a:r>
            <a:r>
              <a:rPr lang="it-IT" sz="1100" dirty="0" smtClean="0">
                <a:solidFill>
                  <a:srgbClr val="212121"/>
                </a:solidFill>
                <a:latin typeface="Roboto"/>
              </a:rPr>
              <a:t>Google</a:t>
            </a:r>
          </a:p>
          <a:p>
            <a:pPr fontAlgn="base"/>
            <a:endParaRPr lang="it-IT" sz="1100" dirty="0">
              <a:solidFill>
                <a:srgbClr val="212121"/>
              </a:solidFill>
              <a:latin typeface="Roboto"/>
            </a:endParaRPr>
          </a:p>
          <a:p>
            <a:pPr fontAlgn="base"/>
            <a:r>
              <a:rPr lang="it-IT" sz="1100" dirty="0" smtClean="0">
                <a:solidFill>
                  <a:srgbClr val="212121"/>
                </a:solidFill>
                <a:latin typeface="inherit"/>
              </a:rPr>
              <a:t>Fai </a:t>
            </a:r>
            <a:r>
              <a:rPr lang="it-IT" sz="1100" dirty="0">
                <a:solidFill>
                  <a:srgbClr val="212121"/>
                </a:solidFill>
                <a:latin typeface="inherit"/>
              </a:rPr>
              <a:t>clic sul pulsante </a:t>
            </a:r>
            <a:r>
              <a:rPr lang="it-IT" sz="1100" b="1" dirty="0" smtClean="0">
                <a:solidFill>
                  <a:srgbClr val="212121"/>
                </a:solidFill>
                <a:latin typeface="inherit"/>
              </a:rPr>
              <a:t>Crea</a:t>
            </a:r>
            <a:r>
              <a:rPr lang="it-IT" sz="1100" dirty="0" smtClean="0">
                <a:solidFill>
                  <a:srgbClr val="212121"/>
                </a:solidFill>
                <a:latin typeface="inherit"/>
              </a:rPr>
              <a:t> e scegli tra i</a:t>
            </a:r>
            <a:r>
              <a:rPr lang="it-IT" sz="1100" dirty="0">
                <a:solidFill>
                  <a:srgbClr val="212121"/>
                </a:solidFill>
                <a:latin typeface="inherit"/>
              </a:rPr>
              <a:t> </a:t>
            </a:r>
            <a:r>
              <a:rPr lang="it-IT" sz="1100" dirty="0" smtClean="0">
                <a:solidFill>
                  <a:srgbClr val="212121"/>
                </a:solidFill>
                <a:latin typeface="inherit"/>
              </a:rPr>
              <a:t>modelli</a:t>
            </a:r>
            <a:r>
              <a:rPr lang="it-IT" sz="1100" dirty="0">
                <a:solidFill>
                  <a:srgbClr val="212121"/>
                </a:solidFill>
                <a:latin typeface="inherit"/>
              </a:rPr>
              <a:t> </a:t>
            </a:r>
            <a:r>
              <a:rPr lang="it-IT" sz="1100" dirty="0" smtClean="0">
                <a:solidFill>
                  <a:srgbClr val="212121"/>
                </a:solidFill>
                <a:latin typeface="inherit"/>
              </a:rPr>
              <a:t>visualizzati</a:t>
            </a:r>
          </a:p>
          <a:p>
            <a:pPr fontAlgn="base"/>
            <a:endParaRPr lang="it-IT" sz="1100" dirty="0">
              <a:solidFill>
                <a:srgbClr val="212121"/>
              </a:solidFill>
              <a:latin typeface="inherit"/>
            </a:endParaRPr>
          </a:p>
          <a:p>
            <a:pPr fontAlgn="base"/>
            <a:r>
              <a:rPr lang="it-IT" sz="1100" dirty="0" smtClean="0">
                <a:solidFill>
                  <a:srgbClr val="212121"/>
                </a:solidFill>
                <a:latin typeface="inherit"/>
              </a:rPr>
              <a:t>Immetti </a:t>
            </a:r>
            <a:r>
              <a:rPr lang="it-IT" sz="1100" dirty="0">
                <a:solidFill>
                  <a:srgbClr val="212121"/>
                </a:solidFill>
                <a:latin typeface="inherit"/>
              </a:rPr>
              <a:t>il nome e l'URL del sito </a:t>
            </a:r>
            <a:endParaRPr lang="it-IT" sz="1100" dirty="0" smtClean="0">
              <a:solidFill>
                <a:srgbClr val="212121"/>
              </a:solidFill>
              <a:latin typeface="inherit"/>
            </a:endParaRPr>
          </a:p>
          <a:p>
            <a:pPr fontAlgn="base"/>
            <a:r>
              <a:rPr lang="it-IT" sz="1100" dirty="0" smtClean="0">
                <a:solidFill>
                  <a:srgbClr val="212121"/>
                </a:solidFill>
                <a:latin typeface="inherit"/>
              </a:rPr>
              <a:t>(</a:t>
            </a:r>
            <a:r>
              <a:rPr lang="it-IT" sz="1100" dirty="0">
                <a:solidFill>
                  <a:srgbClr val="212121"/>
                </a:solidFill>
                <a:latin typeface="inherit"/>
              </a:rPr>
              <a:t>ad esempio, sites.google.com/site/</a:t>
            </a:r>
            <a:r>
              <a:rPr lang="it-IT" sz="1100" dirty="0" err="1">
                <a:solidFill>
                  <a:srgbClr val="212121"/>
                </a:solidFill>
                <a:latin typeface="inherit"/>
              </a:rPr>
              <a:t>tuosito</a:t>
            </a:r>
            <a:r>
              <a:rPr lang="it-IT" sz="1100" dirty="0">
                <a:solidFill>
                  <a:srgbClr val="212121"/>
                </a:solidFill>
                <a:latin typeface="inherit"/>
              </a:rPr>
              <a:t>). </a:t>
            </a:r>
            <a:endParaRPr lang="it-IT" sz="1100" dirty="0" smtClean="0">
              <a:solidFill>
                <a:srgbClr val="212121"/>
              </a:solidFill>
              <a:latin typeface="inherit"/>
            </a:endParaRPr>
          </a:p>
          <a:p>
            <a:pPr fontAlgn="base"/>
            <a:endParaRPr lang="it-IT" sz="1100" i="1" dirty="0">
              <a:solidFill>
                <a:srgbClr val="212121"/>
              </a:solidFill>
              <a:latin typeface="inherit"/>
            </a:endParaRPr>
          </a:p>
          <a:p>
            <a:pPr fontAlgn="base"/>
            <a:r>
              <a:rPr lang="it-IT" sz="1100" dirty="0" smtClean="0">
                <a:solidFill>
                  <a:srgbClr val="FF0000"/>
                </a:solidFill>
                <a:latin typeface="inherit"/>
              </a:rPr>
              <a:t>ATTENZIONE! </a:t>
            </a:r>
            <a:r>
              <a:rPr lang="it-IT" sz="900" i="1" dirty="0" smtClean="0">
                <a:solidFill>
                  <a:srgbClr val="0070C0"/>
                </a:solidFill>
                <a:latin typeface="inherit"/>
              </a:rPr>
              <a:t>Il </a:t>
            </a:r>
            <a:r>
              <a:rPr lang="it-IT" sz="900" i="1" dirty="0">
                <a:solidFill>
                  <a:srgbClr val="0070C0"/>
                </a:solidFill>
                <a:latin typeface="inherit"/>
              </a:rPr>
              <a:t>nome e l'URL scelti non possono essere modificati dopo la creazione del sito né utilizzati nuovamente se il sito viene eliminato.</a:t>
            </a:r>
          </a:p>
          <a:p>
            <a:pPr fontAlgn="base"/>
            <a:endParaRPr lang="it-IT" sz="1100" dirty="0" smtClean="0">
              <a:solidFill>
                <a:srgbClr val="212121"/>
              </a:solidFill>
              <a:latin typeface="Roboto"/>
            </a:endParaRPr>
          </a:p>
          <a:p>
            <a:pPr fontAlgn="base"/>
            <a:endParaRPr lang="it-IT" sz="1100" dirty="0">
              <a:solidFill>
                <a:srgbClr val="212121"/>
              </a:solidFill>
              <a:latin typeface="Roboto"/>
            </a:endParaRPr>
          </a:p>
          <a:p>
            <a:pPr fontAlgn="base"/>
            <a:r>
              <a:rPr lang="it-IT" sz="1100" dirty="0" smtClean="0">
                <a:solidFill>
                  <a:srgbClr val="212121"/>
                </a:solidFill>
                <a:latin typeface="Roboto"/>
              </a:rPr>
              <a:t>Crea </a:t>
            </a:r>
            <a:r>
              <a:rPr lang="it-IT" sz="1100" dirty="0">
                <a:solidFill>
                  <a:srgbClr val="212121"/>
                </a:solidFill>
                <a:latin typeface="Roboto"/>
              </a:rPr>
              <a:t>una nuova pagina facendo clic sul pulsante </a:t>
            </a:r>
            <a:r>
              <a:rPr lang="it-IT" sz="1100" b="1" dirty="0">
                <a:solidFill>
                  <a:srgbClr val="212121"/>
                </a:solidFill>
                <a:latin typeface="Roboto"/>
              </a:rPr>
              <a:t>Nuova pagina</a:t>
            </a:r>
            <a:r>
              <a:rPr lang="it-IT" sz="1100" dirty="0">
                <a:solidFill>
                  <a:srgbClr val="212121"/>
                </a:solidFill>
                <a:latin typeface="Roboto"/>
              </a:rPr>
              <a:t> nell'angolo superiore destro della </a:t>
            </a:r>
            <a:r>
              <a:rPr lang="it-IT" sz="1100" dirty="0" smtClean="0">
                <a:solidFill>
                  <a:srgbClr val="212121"/>
                </a:solidFill>
                <a:latin typeface="Roboto"/>
              </a:rPr>
              <a:t>finestra, assegna </a:t>
            </a:r>
            <a:r>
              <a:rPr lang="it-IT" sz="1100" dirty="0">
                <a:solidFill>
                  <a:srgbClr val="212121"/>
                </a:solidFill>
                <a:latin typeface="Roboto"/>
              </a:rPr>
              <a:t>un nome alla nuova pagina e seleziona il tipo di pagina desiderato: pagina web, annuncio, schedario o elenco. </a:t>
            </a:r>
            <a:endParaRPr lang="it-IT" sz="1100" dirty="0" smtClean="0">
              <a:solidFill>
                <a:srgbClr val="212121"/>
              </a:solidFill>
              <a:latin typeface="Roboto"/>
            </a:endParaRPr>
          </a:p>
          <a:p>
            <a:pPr fontAlgn="base"/>
            <a:endParaRPr lang="it-IT" sz="1100" dirty="0">
              <a:solidFill>
                <a:srgbClr val="212121"/>
              </a:solidFill>
              <a:latin typeface="Roboto"/>
            </a:endParaRPr>
          </a:p>
          <a:p>
            <a:pPr fontAlgn="base"/>
            <a:r>
              <a:rPr lang="it-IT" sz="1100" dirty="0" smtClean="0">
                <a:solidFill>
                  <a:srgbClr val="212121"/>
                </a:solidFill>
                <a:latin typeface="Roboto"/>
              </a:rPr>
              <a:t>Una </a:t>
            </a:r>
            <a:r>
              <a:rPr lang="it-IT" sz="1100" dirty="0">
                <a:solidFill>
                  <a:srgbClr val="212121"/>
                </a:solidFill>
                <a:latin typeface="Roboto"/>
              </a:rPr>
              <a:t>volta selezionata la posizione della pagina, fai clic sul pulsante </a:t>
            </a:r>
            <a:r>
              <a:rPr lang="it-IT" sz="1100" b="1" dirty="0">
                <a:solidFill>
                  <a:srgbClr val="212121"/>
                </a:solidFill>
                <a:latin typeface="inherit"/>
              </a:rPr>
              <a:t>Crea</a:t>
            </a:r>
            <a:r>
              <a:rPr lang="it-IT" sz="1100" dirty="0">
                <a:solidFill>
                  <a:srgbClr val="212121"/>
                </a:solidFill>
                <a:latin typeface="Roboto"/>
              </a:rPr>
              <a:t> nella parte superiore della pagina.</a:t>
            </a:r>
            <a:endParaRPr lang="it-IT" sz="1100" b="0" i="0" dirty="0">
              <a:solidFill>
                <a:srgbClr val="212121"/>
              </a:solidFill>
              <a:effectLst/>
              <a:latin typeface="Roboto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7" y="1954550"/>
            <a:ext cx="1225983" cy="2414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Ovale 10"/>
          <p:cNvSpPr/>
          <p:nvPr/>
        </p:nvSpPr>
        <p:spPr>
          <a:xfrm>
            <a:off x="3158842" y="3584671"/>
            <a:ext cx="219075" cy="22225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3158842" y="911695"/>
            <a:ext cx="219075" cy="222250"/>
          </a:xfrm>
          <a:prstGeom prst="ellipse">
            <a:avLst/>
          </a:prstGeom>
          <a:solidFill>
            <a:srgbClr val="458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3146425" y="1618630"/>
            <a:ext cx="219075" cy="2222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3158842" y="1228821"/>
            <a:ext cx="219075" cy="2222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3146424" y="2892895"/>
            <a:ext cx="219075" cy="222250"/>
          </a:xfrm>
          <a:prstGeom prst="ellipse">
            <a:avLst/>
          </a:prstGeom>
          <a:solidFill>
            <a:srgbClr val="458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392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/>
          <p:cNvGrpSpPr/>
          <p:nvPr/>
        </p:nvGrpSpPr>
        <p:grpSpPr>
          <a:xfrm>
            <a:off x="346417" y="267649"/>
            <a:ext cx="2400189" cy="926150"/>
            <a:chOff x="3646518" y="3883504"/>
            <a:chExt cx="2400189" cy="926150"/>
          </a:xfrm>
        </p:grpSpPr>
        <p:pic>
          <p:nvPicPr>
            <p:cNvPr id="2050" name="Picture 2" descr="http://wordpress.barrow.k12.ga.us/21stcenturytips/wp-content/uploads/sites/3/2015/03/Google-Sites-Logo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46518" y="3883504"/>
              <a:ext cx="912782" cy="926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408" y="3929390"/>
              <a:ext cx="1561299" cy="598160"/>
            </a:xfrm>
            <a:prstGeom prst="rect">
              <a:avLst/>
            </a:prstGeom>
          </p:spPr>
        </p:pic>
        <p:sp>
          <p:nvSpPr>
            <p:cNvPr id="19" name="Rettangolo 18"/>
            <p:cNvSpPr/>
            <p:nvPr/>
          </p:nvSpPr>
          <p:spPr>
            <a:xfrm>
              <a:off x="4559300" y="4364219"/>
              <a:ext cx="6976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smtClean="0">
                  <a:solidFill>
                    <a:srgbClr val="000000"/>
                  </a:solidFill>
                  <a:latin typeface="Helvetica Neue"/>
                </a:rPr>
                <a:t>Sites</a:t>
              </a:r>
              <a:endParaRPr lang="it-IT" dirty="0"/>
            </a:p>
          </p:txBody>
        </p:sp>
      </p:grp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 cstate="print"/>
          <a:srcRect l="715" t="7504" r="61745" b="24770"/>
          <a:stretch/>
        </p:blipFill>
        <p:spPr>
          <a:xfrm>
            <a:off x="582596" y="1346524"/>
            <a:ext cx="3443867" cy="34948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Ovale 20"/>
          <p:cNvSpPr/>
          <p:nvPr/>
        </p:nvSpPr>
        <p:spPr>
          <a:xfrm>
            <a:off x="4860051" y="1400792"/>
            <a:ext cx="219075" cy="222250"/>
          </a:xfrm>
          <a:prstGeom prst="ellipse">
            <a:avLst/>
          </a:prstGeom>
          <a:solidFill>
            <a:srgbClr val="4587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5137586" y="1327251"/>
            <a:ext cx="3223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000000"/>
                </a:solidFill>
                <a:latin typeface="Helvetica Neue"/>
              </a:rPr>
              <a:t>Procediamo con il primo </a:t>
            </a:r>
            <a:r>
              <a:rPr lang="it-IT" dirty="0" err="1" smtClean="0">
                <a:solidFill>
                  <a:srgbClr val="000000"/>
                </a:solidFill>
                <a:latin typeface="Helvetica Neue"/>
              </a:rPr>
              <a:t>step</a:t>
            </a:r>
            <a:endParaRPr lang="it-IT" dirty="0" smtClean="0">
              <a:solidFill>
                <a:srgbClr val="000000"/>
              </a:solidFill>
              <a:latin typeface="Helvetica Neue"/>
            </a:endParaRPr>
          </a:p>
        </p:txBody>
      </p:sp>
      <p:cxnSp>
        <p:nvCxnSpPr>
          <p:cNvPr id="7" name="Connettore 2 6"/>
          <p:cNvCxnSpPr/>
          <p:nvPr/>
        </p:nvCxnSpPr>
        <p:spPr>
          <a:xfrm flipH="1">
            <a:off x="3715860" y="2466753"/>
            <a:ext cx="621206" cy="0"/>
          </a:xfrm>
          <a:prstGeom prst="straightConnector1">
            <a:avLst/>
          </a:prstGeom>
          <a:ln w="19050">
            <a:solidFill>
              <a:srgbClr val="EA423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>
            <a:off x="3715860" y="3276121"/>
            <a:ext cx="621206" cy="0"/>
          </a:xfrm>
          <a:prstGeom prst="straightConnector1">
            <a:avLst/>
          </a:prstGeom>
          <a:ln w="19050">
            <a:solidFill>
              <a:srgbClr val="4285F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4351242" y="3122233"/>
            <a:ext cx="23150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0000"/>
                </a:solidFill>
                <a:latin typeface="Helvetica Neue"/>
              </a:rPr>
              <a:t>Assegniamo il nome al sito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351242" y="2344815"/>
            <a:ext cx="21852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0000"/>
                </a:solidFill>
                <a:latin typeface="Helvetica Neue"/>
              </a:rPr>
              <a:t>Selezioniamo un modello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351242" y="3997401"/>
            <a:ext cx="1837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0000"/>
                </a:solidFill>
                <a:latin typeface="Helvetica Neue"/>
              </a:rPr>
              <a:t>Selezioniamo il tema</a:t>
            </a:r>
            <a:endParaRPr lang="it-IT" sz="1400" dirty="0"/>
          </a:p>
        </p:txBody>
      </p:sp>
      <p:sp>
        <p:nvSpPr>
          <p:cNvPr id="13" name="Rettangolo 12"/>
          <p:cNvSpPr/>
          <p:nvPr/>
        </p:nvSpPr>
        <p:spPr>
          <a:xfrm>
            <a:off x="4351242" y="4215985"/>
            <a:ext cx="22541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>
                <a:solidFill>
                  <a:srgbClr val="000000"/>
                </a:solidFill>
                <a:latin typeface="Helvetica Neue"/>
              </a:rPr>
              <a:t>Indichiamo le altre opzioni</a:t>
            </a:r>
            <a:endParaRPr lang="it-IT" sz="1400" dirty="0"/>
          </a:p>
        </p:txBody>
      </p:sp>
      <p:cxnSp>
        <p:nvCxnSpPr>
          <p:cNvPr id="24" name="Connettore 2 23"/>
          <p:cNvCxnSpPr/>
          <p:nvPr/>
        </p:nvCxnSpPr>
        <p:spPr>
          <a:xfrm flipH="1">
            <a:off x="3730036" y="4156126"/>
            <a:ext cx="621206" cy="0"/>
          </a:xfrm>
          <a:prstGeom prst="straightConnector1">
            <a:avLst/>
          </a:prstGeom>
          <a:ln w="19050">
            <a:solidFill>
              <a:srgbClr val="FABC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H="1">
            <a:off x="3744212" y="4384004"/>
            <a:ext cx="621206" cy="0"/>
          </a:xfrm>
          <a:prstGeom prst="straightConnector1">
            <a:avLst/>
          </a:prstGeom>
          <a:ln w="19050">
            <a:solidFill>
              <a:srgbClr val="34A8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>
          <a:xfrm>
            <a:off x="6188604" y="4855660"/>
            <a:ext cx="2895600" cy="273844"/>
          </a:xfrm>
        </p:spPr>
        <p:txBody>
          <a:bodyPr/>
          <a:lstStyle/>
          <a:p>
            <a:pPr algn="r"/>
            <a:r>
              <a:rPr lang="it-IT" sz="800" dirty="0" smtClean="0"/>
              <a:t>Modulo 2: terza lezione - A. Todaro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486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219</Template>
  <TotalTime>1923</TotalTime>
  <Words>1104</Words>
  <Application>Microsoft Office PowerPoint</Application>
  <PresentationFormat>Presentazione su schermo (16:9)</PresentationFormat>
  <Paragraphs>168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0" baseType="lpstr">
      <vt:lpstr>Arial</vt:lpstr>
      <vt:lpstr>Calibri</vt:lpstr>
      <vt:lpstr>Century Gothic</vt:lpstr>
      <vt:lpstr>Helvetica Neue</vt:lpstr>
      <vt:lpstr>inherit</vt:lpstr>
      <vt:lpstr>Roboto</vt:lpstr>
      <vt:lpstr>Times New Roman</vt:lpstr>
      <vt:lpstr>219</vt:lpstr>
      <vt:lpstr>Insegnare digitale: la didattica flipped e gli strumenti digitali a supporto della didattica capovolta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CTI di Verdellino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sito web del docente I parte</dc:title>
  <dc:creator>Antonio Todaro</dc:creator>
  <cp:lastModifiedBy>Tod</cp:lastModifiedBy>
  <cp:revision>185</cp:revision>
  <dcterms:created xsi:type="dcterms:W3CDTF">2015-03-07T19:55:16Z</dcterms:created>
  <dcterms:modified xsi:type="dcterms:W3CDTF">2016-03-21T08:59:57Z</dcterms:modified>
</cp:coreProperties>
</file>